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eb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682" r:id="rId1"/>
  </p:sldMasterIdLst>
  <p:notesMasterIdLst>
    <p:notesMasterId r:id="rId17"/>
  </p:notesMasterIdLst>
  <p:sldIdLst>
    <p:sldId id="256" r:id="rId2"/>
    <p:sldId id="271" r:id="rId3"/>
    <p:sldId id="274" r:id="rId4"/>
    <p:sldId id="277" r:id="rId5"/>
    <p:sldId id="283" r:id="rId6"/>
    <p:sldId id="258" r:id="rId7"/>
    <p:sldId id="294" r:id="rId8"/>
    <p:sldId id="261" r:id="rId9"/>
    <p:sldId id="262" r:id="rId10"/>
    <p:sldId id="266" r:id="rId11"/>
    <p:sldId id="270" r:id="rId12"/>
    <p:sldId id="295" r:id="rId13"/>
    <p:sldId id="264" r:id="rId14"/>
    <p:sldId id="265" r:id="rId15"/>
    <p:sldId id="296" r:id="rId16"/>
  </p:sldIdLst>
  <p:sldSz cx="14630400" cy="8229600"/>
  <p:notesSz cx="8229600" cy="14630400"/>
  <p:embeddedFontLst>
    <p:embeddedFont>
      <p:font typeface="Bitter Medium" panose="020B0604020202020204" charset="-52"/>
      <p:regular r:id="rId18"/>
    </p:embeddedFont>
    <p:embeddedFont>
      <p:font typeface="Calibri" panose="020F0502020204030204" pitchFamily="34" charset="0"/>
      <p:regular r:id="rId19"/>
      <p:bold r:id="rId20"/>
      <p:italic r:id="rId21"/>
      <p:boldItalic r:id="rId22"/>
    </p:embeddedFont>
    <p:embeddedFont>
      <p:font typeface="Constantia" panose="02030602050306030303" pitchFamily="18" charset="0"/>
      <p:regular r:id="rId23"/>
      <p:bold r:id="rId24"/>
      <p:italic r:id="rId25"/>
      <p:boldItalic r:id="rId26"/>
    </p:embeddedFont>
    <p:embeddedFont>
      <p:font typeface="Wingdings 2" panose="05020102010507070707" pitchFamily="18" charset="2"/>
      <p:regular r:id="rId27"/>
    </p:embeddedFont>
  </p:embeddedFontLst>
  <p:defaultTextStyle>
    <a:defPPr>
      <a:defRPr lang="ru-RU"/>
    </a:defPPr>
    <a:lvl1pPr marL="0" algn="l" defTabSz="914354" rtl="0" eaLnBrk="1" latinLnBrk="0" hangingPunct="1">
      <a:defRPr sz="1900" kern="1200">
        <a:solidFill>
          <a:schemeClr val="tx1"/>
        </a:solidFill>
        <a:latin typeface="+mn-lt"/>
        <a:ea typeface="+mn-ea"/>
        <a:cs typeface="+mn-cs"/>
      </a:defRPr>
    </a:lvl1pPr>
    <a:lvl2pPr marL="457177"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1"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3"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7" algn="l" defTabSz="914354" rtl="0" eaLnBrk="1" latinLnBrk="0" hangingPunct="1">
      <a:defRPr sz="19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A14B8073-7CBC-44AC-9831-E237A989CA77}">
          <p14:sldIdLst>
            <p14:sldId id="256"/>
            <p14:sldId id="271"/>
            <p14:sldId id="274"/>
            <p14:sldId id="277"/>
            <p14:sldId id="283"/>
            <p14:sldId id="258"/>
            <p14:sldId id="294"/>
            <p14:sldId id="261"/>
            <p14:sldId id="262"/>
            <p14:sldId id="266"/>
            <p14:sldId id="270"/>
            <p14:sldId id="295"/>
            <p14:sldId id="264"/>
            <p14:sldId id="265"/>
            <p14:sldId id="296"/>
          </p14:sldIdLst>
        </p14:section>
      </p14:sectionLst>
    </p:ext>
    <p:ext uri="{EFAFB233-063F-42B5-8137-9DF3F51BA10A}">
      <p15:sldGuideLst xmlns:p15="http://schemas.microsoft.com/office/powerpoint/2012/main">
        <p15:guide id="1" orient="horz" pos="2592">
          <p15:clr>
            <a:srgbClr val="A4A3A4"/>
          </p15:clr>
        </p15:guide>
        <p15:guide id="2" pos="4608">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ПК-16" initials="П" lastIdx="1" clrIdx="0">
    <p:extLst>
      <p:ext uri="{19B8F6BF-5375-455C-9EA6-DF929625EA0E}">
        <p15:presenceInfo xmlns:p15="http://schemas.microsoft.com/office/powerpoint/2012/main" userId="ПК-16"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6257" autoAdjust="0"/>
  </p:normalViewPr>
  <p:slideViewPr>
    <p:cSldViewPr snapToGrid="0" snapToObjects="1">
      <p:cViewPr varScale="1">
        <p:scale>
          <a:sx n="92" d="100"/>
          <a:sy n="92" d="100"/>
        </p:scale>
        <p:origin x="570" y="96"/>
      </p:cViewPr>
      <p:guideLst>
        <p:guide orient="horz" pos="2592"/>
        <p:guide pos="460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viewProps" Target="viewProps.xml"/></Relationships>
</file>

<file path=ppt/diagrams/_rels/data1.xml.rels><?xml version="1.0" encoding="UTF-8" standalone="yes"?>
<Relationships xmlns="http://schemas.openxmlformats.org/package/2006/relationships"><Relationship Id="rId1" Type="http://schemas.openxmlformats.org/officeDocument/2006/relationships/image" Target="../media/image11.png"/></Relationships>
</file>

<file path=ppt/diagrams/_rels/data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image" Target="../media/image13.png"/></Relationships>
</file>

<file path=ppt/diagrams/_rels/drawing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61A5CE-87E0-4BBC-812B-3CE52604F21A}" type="doc">
      <dgm:prSet loTypeId="urn:microsoft.com/office/officeart/2005/8/layout/pyramid2" loCatId="pyramid" qsTypeId="urn:microsoft.com/office/officeart/2005/8/quickstyle/simple1" qsCatId="simple" csTypeId="urn:microsoft.com/office/officeart/2005/8/colors/accent1_2" csCatId="accent1" phldr="1"/>
      <dgm:spPr/>
      <dgm:t>
        <a:bodyPr/>
        <a:lstStyle/>
        <a:p>
          <a:endParaRPr lang="ru-RU"/>
        </a:p>
      </dgm:t>
    </dgm:pt>
    <dgm:pt modelId="{1952D779-64DB-4BF9-94DE-6CC472120A62}" type="pres">
      <dgm:prSet presAssocID="{0F61A5CE-87E0-4BBC-812B-3CE52604F21A}" presName="compositeShape" presStyleCnt="0">
        <dgm:presLayoutVars>
          <dgm:dir/>
          <dgm:resizeHandles/>
        </dgm:presLayoutVars>
      </dgm:prSet>
      <dgm:spPr/>
    </dgm:pt>
  </dgm:ptLst>
  <dgm:cxnLst>
    <dgm:cxn modelId="{691CA5DD-FC88-461A-850D-ACEC961930C9}" type="presOf" srcId="{0F61A5CE-87E0-4BBC-812B-3CE52604F21A}" destId="{1952D779-64DB-4BF9-94DE-6CC472120A62}" srcOrd="0" destOrd="0" presId="urn:microsoft.com/office/officeart/2005/8/layout/pyramid2"/>
  </dgm:cxnLst>
  <dgm:bg>
    <a:blipFill>
      <a:blip xmlns:r="http://schemas.openxmlformats.org/officeDocument/2006/relationships" r:embed="rId1"/>
      <a:stretch>
        <a:fillRect/>
      </a:stretch>
    </a:blip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6458199-ECA9-4848-A255-0FC3B9D2EDAF}"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ru-RU"/>
        </a:p>
      </dgm:t>
    </dgm:pt>
    <dgm:pt modelId="{36E935F0-B0A3-496A-927E-51C1332A0A65}">
      <dgm:prSet custT="1"/>
      <dgm:spPr>
        <a:solidFill>
          <a:schemeClr val="tx2">
            <a:lumMod val="20000"/>
            <a:lumOff val="80000"/>
          </a:schemeClr>
        </a:solidFill>
        <a:ln>
          <a:solidFill>
            <a:schemeClr val="accent1"/>
          </a:solidFill>
        </a:ln>
      </dgm:spPr>
      <dgm:t>
        <a:bodyPr/>
        <a:lstStyle/>
        <a:p>
          <a:endParaRPr lang="ru-RU" sz="1400" dirty="0">
            <a:latin typeface="Times New Roman" panose="02020603050405020304" pitchFamily="18" charset="0"/>
            <a:cs typeface="Times New Roman" panose="02020603050405020304" pitchFamily="18" charset="0"/>
          </a:endParaRPr>
        </a:p>
        <a:p>
          <a:r>
            <a:rPr lang="ru-RU" sz="1600" b="1" i="0" dirty="0">
              <a:solidFill>
                <a:schemeClr val="accent1"/>
              </a:solidFill>
              <a:latin typeface="Times New Roman" panose="02020603050405020304" pitchFamily="18" charset="0"/>
              <a:cs typeface="Times New Roman" panose="02020603050405020304" pitchFamily="18" charset="0"/>
            </a:rPr>
            <a:t>Невзорова Диана Владимировна</a:t>
          </a:r>
        </a:p>
        <a:p>
          <a:r>
            <a:rPr lang="en-US" sz="1400" dirty="0">
              <a:solidFill>
                <a:srgbClr val="2B2E3C"/>
              </a:solidFill>
              <a:latin typeface="Times New Roman" panose="02020603050405020304" pitchFamily="18" charset="0"/>
              <a:ea typeface="Open Sans" pitchFamily="34" charset="-122"/>
              <a:cs typeface="Times New Roman" panose="02020603050405020304" pitchFamily="18" charset="0"/>
            </a:rPr>
            <a:t>главный внештатный специалист по паллиативной </a:t>
          </a:r>
          <a:r>
            <a:rPr lang="ru-RU" sz="1400" dirty="0">
              <a:solidFill>
                <a:srgbClr val="2B2E3C"/>
              </a:solidFill>
              <a:latin typeface="Times New Roman" panose="02020603050405020304" pitchFamily="18" charset="0"/>
              <a:ea typeface="Open Sans" pitchFamily="34" charset="-122"/>
              <a:cs typeface="Times New Roman" panose="02020603050405020304" pitchFamily="18" charset="0"/>
            </a:rPr>
            <a:t>медицинской </a:t>
          </a:r>
          <a:r>
            <a:rPr lang="en-US" sz="1400" dirty="0">
              <a:solidFill>
                <a:srgbClr val="2B2E3C"/>
              </a:solidFill>
              <a:latin typeface="Times New Roman" panose="02020603050405020304" pitchFamily="18" charset="0"/>
              <a:ea typeface="Open Sans" pitchFamily="34" charset="-122"/>
              <a:cs typeface="Times New Roman" panose="02020603050405020304" pitchFamily="18" charset="0"/>
            </a:rPr>
            <a:t>помощи Минздрава России, директор Федерального научно-практического центра паллиативной медицинской помощи ФГАОУ ВО «Первый МГМУ им. И. М. Сеченова» Минздрава России, председатель правления Ассоциации профессиональных участников хосписной помощи, доцент кафедры медико-социальной экспертизы, неотложной и поликлинической терапии ФГАОУ ВО «Первый МГМУ им. И. М. Сеченова», к.м.н.</a:t>
          </a:r>
          <a:endParaRPr lang="ru-RU" sz="1400" dirty="0">
            <a:latin typeface="Times New Roman" panose="02020603050405020304" pitchFamily="18" charset="0"/>
            <a:cs typeface="Times New Roman" panose="02020603050405020304" pitchFamily="18" charset="0"/>
          </a:endParaRPr>
        </a:p>
        <a:p>
          <a:endParaRPr lang="ru-RU" sz="1300" dirty="0"/>
        </a:p>
      </dgm:t>
    </dgm:pt>
    <dgm:pt modelId="{2C9EF6CB-E5B2-47DC-9187-A9E81C7499E2}" type="parTrans" cxnId="{CC4DB1D7-2E69-4C18-BFF9-E1565426C0E8}">
      <dgm:prSet/>
      <dgm:spPr/>
      <dgm:t>
        <a:bodyPr/>
        <a:lstStyle/>
        <a:p>
          <a:endParaRPr lang="ru-RU"/>
        </a:p>
      </dgm:t>
    </dgm:pt>
    <dgm:pt modelId="{F978393D-FA32-4291-BD0A-487A3A39DC94}" type="sibTrans" cxnId="{CC4DB1D7-2E69-4C18-BFF9-E1565426C0E8}">
      <dgm:prSet/>
      <dgm:spPr/>
      <dgm:t>
        <a:bodyPr/>
        <a:lstStyle/>
        <a:p>
          <a:endParaRPr lang="ru-RU"/>
        </a:p>
      </dgm:t>
    </dgm:pt>
    <dgm:pt modelId="{720E4415-3F89-4E71-9DD9-4B99B729AF37}">
      <dgm:prSet custT="1"/>
      <dgm:spPr>
        <a:solidFill>
          <a:schemeClr val="tx2">
            <a:lumMod val="20000"/>
            <a:lumOff val="80000"/>
          </a:schemeClr>
        </a:solidFill>
        <a:ln>
          <a:solidFill>
            <a:schemeClr val="accent1"/>
          </a:solidFill>
        </a:ln>
      </dgm:spPr>
      <dgm:t>
        <a:bodyPr/>
        <a:lstStyle/>
        <a:p>
          <a:r>
            <a:rPr lang="ru-RU" sz="1600" b="1" dirty="0">
              <a:solidFill>
                <a:schemeClr val="accent1"/>
              </a:solidFill>
              <a:latin typeface="Times New Roman" panose="02020603050405020304" pitchFamily="18" charset="0"/>
              <a:cs typeface="Times New Roman" panose="02020603050405020304" pitchFamily="18" charset="0"/>
            </a:rPr>
            <a:t>Милютина Юлия Валерьевна</a:t>
          </a:r>
        </a:p>
        <a:p>
          <a:r>
            <a:rPr lang="en-US" sz="1400" dirty="0">
              <a:solidFill>
                <a:schemeClr val="tx1"/>
              </a:solidFill>
              <a:latin typeface="Times New Roman" panose="02020603050405020304" pitchFamily="18" charset="0"/>
              <a:ea typeface="Open Sans" pitchFamily="34" charset="-122"/>
              <a:cs typeface="Times New Roman" panose="02020603050405020304" pitchFamily="18" charset="0"/>
            </a:rPr>
            <a:t>исполнительный директор Ассоциации профессиональных участников хосписной помощи</a:t>
          </a:r>
          <a:endParaRPr lang="ru-RU" sz="1400" dirty="0">
            <a:solidFill>
              <a:schemeClr val="tx1"/>
            </a:solidFill>
            <a:latin typeface="Times New Roman" panose="02020603050405020304" pitchFamily="18" charset="0"/>
            <a:cs typeface="Times New Roman" panose="02020603050405020304" pitchFamily="18" charset="0"/>
          </a:endParaRPr>
        </a:p>
      </dgm:t>
    </dgm:pt>
    <dgm:pt modelId="{AF7B30E7-0249-4D0A-AD0B-61186452FF8F}" type="parTrans" cxnId="{D7A8D29B-BC36-4D11-AB9F-2EB6677110E5}">
      <dgm:prSet/>
      <dgm:spPr/>
      <dgm:t>
        <a:bodyPr/>
        <a:lstStyle/>
        <a:p>
          <a:endParaRPr lang="ru-RU"/>
        </a:p>
      </dgm:t>
    </dgm:pt>
    <dgm:pt modelId="{94AE97C0-6B89-4AB5-913B-1B46A1AFC39D}" type="sibTrans" cxnId="{D7A8D29B-BC36-4D11-AB9F-2EB6677110E5}">
      <dgm:prSet/>
      <dgm:spPr/>
      <dgm:t>
        <a:bodyPr/>
        <a:lstStyle/>
        <a:p>
          <a:endParaRPr lang="ru-RU"/>
        </a:p>
      </dgm:t>
    </dgm:pt>
    <dgm:pt modelId="{4D0BBEC7-326D-4FDB-989E-D3F3279E5D4D}" type="pres">
      <dgm:prSet presAssocID="{56458199-ECA9-4848-A255-0FC3B9D2EDAF}" presName="linearFlow" presStyleCnt="0">
        <dgm:presLayoutVars>
          <dgm:dir/>
          <dgm:resizeHandles val="exact"/>
        </dgm:presLayoutVars>
      </dgm:prSet>
      <dgm:spPr/>
    </dgm:pt>
    <dgm:pt modelId="{4128C469-3DAB-4C26-85B4-27FFBB8DB80A}" type="pres">
      <dgm:prSet presAssocID="{36E935F0-B0A3-496A-927E-51C1332A0A65}" presName="composite" presStyleCnt="0"/>
      <dgm:spPr/>
    </dgm:pt>
    <dgm:pt modelId="{65043DD7-CD0E-4CE2-9783-8901D58036DE}" type="pres">
      <dgm:prSet presAssocID="{36E935F0-B0A3-496A-927E-51C1332A0A65}" presName="imgShp" presStyleLbl="fgImgPlace1" presStyleIdx="0" presStyleCnt="2" custScaleX="232276" custScaleY="229773" custLinFactX="-51870" custLinFactNeighborX="-100000" custLinFactNeighborY="-56"/>
      <dgm:spPr>
        <a:blipFill rotWithShape="1">
          <a:blip xmlns:r="http://schemas.openxmlformats.org/officeDocument/2006/relationships" r:embed="rId1"/>
          <a:srcRect/>
          <a:stretch>
            <a:fillRect t="-2000" b="-2000"/>
          </a:stretch>
        </a:blipFill>
      </dgm:spPr>
    </dgm:pt>
    <dgm:pt modelId="{1FF23222-C849-4914-8F41-F57D115A759E}" type="pres">
      <dgm:prSet presAssocID="{36E935F0-B0A3-496A-927E-51C1332A0A65}" presName="txShp" presStyleLbl="node1" presStyleIdx="0" presStyleCnt="2" custScaleX="126451" custScaleY="194240" custLinFactNeighborX="13641" custLinFactNeighborY="-3783">
        <dgm:presLayoutVars>
          <dgm:bulletEnabled val="1"/>
        </dgm:presLayoutVars>
      </dgm:prSet>
      <dgm:spPr/>
    </dgm:pt>
    <dgm:pt modelId="{E44D2A64-5AB9-4C11-8A5A-2A4B2134BEB4}" type="pres">
      <dgm:prSet presAssocID="{F978393D-FA32-4291-BD0A-487A3A39DC94}" presName="spacing" presStyleCnt="0"/>
      <dgm:spPr/>
    </dgm:pt>
    <dgm:pt modelId="{51C05DE1-DCF1-44EB-910B-31888BB399BE}" type="pres">
      <dgm:prSet presAssocID="{720E4415-3F89-4E71-9DD9-4B99B729AF37}" presName="composite" presStyleCnt="0"/>
      <dgm:spPr/>
    </dgm:pt>
    <dgm:pt modelId="{B2AAE6BB-9F2D-4BB0-8A34-EB5DADB1FA20}" type="pres">
      <dgm:prSet presAssocID="{720E4415-3F89-4E71-9DD9-4B99B729AF37}" presName="imgShp" presStyleLbl="fgImgPlace1" presStyleIdx="1" presStyleCnt="2" custScaleX="237110" custScaleY="229269" custLinFactX="-62695" custLinFactNeighborX="-100000" custLinFactNeighborY="60"/>
      <dgm:spPr>
        <a:blipFill>
          <a:blip xmlns:r="http://schemas.openxmlformats.org/officeDocument/2006/relationships" r:embed="rId2"/>
          <a:srcRect/>
          <a:stretch>
            <a:fillRect l="-20000" r="-20000"/>
          </a:stretch>
        </a:blipFill>
      </dgm:spPr>
    </dgm:pt>
    <dgm:pt modelId="{C4860E71-8055-43C3-BBFA-6E5304345477}" type="pres">
      <dgm:prSet presAssocID="{720E4415-3F89-4E71-9DD9-4B99B729AF37}" presName="txShp" presStyleLbl="node1" presStyleIdx="1" presStyleCnt="2" custScaleX="127009" custScaleY="187326" custLinFactNeighborX="12293" custLinFactNeighborY="-9503">
        <dgm:presLayoutVars>
          <dgm:bulletEnabled val="1"/>
        </dgm:presLayoutVars>
      </dgm:prSet>
      <dgm:spPr/>
    </dgm:pt>
  </dgm:ptLst>
  <dgm:cxnLst>
    <dgm:cxn modelId="{2397493B-C8D3-442B-ACEA-95A15DF91BF9}" type="presOf" srcId="{56458199-ECA9-4848-A255-0FC3B9D2EDAF}" destId="{4D0BBEC7-326D-4FDB-989E-D3F3279E5D4D}" srcOrd="0" destOrd="0" presId="urn:microsoft.com/office/officeart/2005/8/layout/vList3"/>
    <dgm:cxn modelId="{DEAED17C-9D72-4DE0-A8F1-46CB5EA039A3}" type="presOf" srcId="{720E4415-3F89-4E71-9DD9-4B99B729AF37}" destId="{C4860E71-8055-43C3-BBFA-6E5304345477}" srcOrd="0" destOrd="0" presId="urn:microsoft.com/office/officeart/2005/8/layout/vList3"/>
    <dgm:cxn modelId="{D7A8D29B-BC36-4D11-AB9F-2EB6677110E5}" srcId="{56458199-ECA9-4848-A255-0FC3B9D2EDAF}" destId="{720E4415-3F89-4E71-9DD9-4B99B729AF37}" srcOrd="1" destOrd="0" parTransId="{AF7B30E7-0249-4D0A-AD0B-61186452FF8F}" sibTransId="{94AE97C0-6B89-4AB5-913B-1B46A1AFC39D}"/>
    <dgm:cxn modelId="{7CBFB39F-74A4-40DA-AB71-3995FAF1DA56}" type="presOf" srcId="{36E935F0-B0A3-496A-927E-51C1332A0A65}" destId="{1FF23222-C849-4914-8F41-F57D115A759E}" srcOrd="0" destOrd="0" presId="urn:microsoft.com/office/officeart/2005/8/layout/vList3"/>
    <dgm:cxn modelId="{CC4DB1D7-2E69-4C18-BFF9-E1565426C0E8}" srcId="{56458199-ECA9-4848-A255-0FC3B9D2EDAF}" destId="{36E935F0-B0A3-496A-927E-51C1332A0A65}" srcOrd="0" destOrd="0" parTransId="{2C9EF6CB-E5B2-47DC-9187-A9E81C7499E2}" sibTransId="{F978393D-FA32-4291-BD0A-487A3A39DC94}"/>
    <dgm:cxn modelId="{0B99A140-2220-4C1A-B27D-55932B321A10}" type="presParOf" srcId="{4D0BBEC7-326D-4FDB-989E-D3F3279E5D4D}" destId="{4128C469-3DAB-4C26-85B4-27FFBB8DB80A}" srcOrd="0" destOrd="0" presId="urn:microsoft.com/office/officeart/2005/8/layout/vList3"/>
    <dgm:cxn modelId="{C85BC4E3-7320-4168-9712-97F9C82B3AC9}" type="presParOf" srcId="{4128C469-3DAB-4C26-85B4-27FFBB8DB80A}" destId="{65043DD7-CD0E-4CE2-9783-8901D58036DE}" srcOrd="0" destOrd="0" presId="urn:microsoft.com/office/officeart/2005/8/layout/vList3"/>
    <dgm:cxn modelId="{A9C0A9FD-E66D-4CC7-BDFA-CE694008BD2F}" type="presParOf" srcId="{4128C469-3DAB-4C26-85B4-27FFBB8DB80A}" destId="{1FF23222-C849-4914-8F41-F57D115A759E}" srcOrd="1" destOrd="0" presId="urn:microsoft.com/office/officeart/2005/8/layout/vList3"/>
    <dgm:cxn modelId="{45464E6E-E94A-4C69-B416-300A028B2B5C}" type="presParOf" srcId="{4D0BBEC7-326D-4FDB-989E-D3F3279E5D4D}" destId="{E44D2A64-5AB9-4C11-8A5A-2A4B2134BEB4}" srcOrd="1" destOrd="0" presId="urn:microsoft.com/office/officeart/2005/8/layout/vList3"/>
    <dgm:cxn modelId="{5C75DFF2-409E-4135-95C0-83B073FA587D}" type="presParOf" srcId="{4D0BBEC7-326D-4FDB-989E-D3F3279E5D4D}" destId="{51C05DE1-DCF1-44EB-910B-31888BB399BE}" srcOrd="2" destOrd="0" presId="urn:microsoft.com/office/officeart/2005/8/layout/vList3"/>
    <dgm:cxn modelId="{A5744E92-06EC-450A-A480-CC4FB2831475}" type="presParOf" srcId="{51C05DE1-DCF1-44EB-910B-31888BB399BE}" destId="{B2AAE6BB-9F2D-4BB0-8A34-EB5DADB1FA20}" srcOrd="0" destOrd="0" presId="urn:microsoft.com/office/officeart/2005/8/layout/vList3"/>
    <dgm:cxn modelId="{9D569A83-CBB6-4832-8F3D-A2B0D5129A3A}" type="presParOf" srcId="{51C05DE1-DCF1-44EB-910B-31888BB399BE}" destId="{C4860E71-8055-43C3-BBFA-6E5304345477}"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F23222-C849-4914-8F41-F57D115A759E}">
      <dsp:nvSpPr>
        <dsp:cNvPr id="0" name=""/>
        <dsp:cNvSpPr/>
      </dsp:nvSpPr>
      <dsp:spPr>
        <a:xfrm rot="10800000">
          <a:off x="2030180" y="105915"/>
          <a:ext cx="10730159" cy="1465015"/>
        </a:xfrm>
        <a:prstGeom prst="homePlate">
          <a:avLst/>
        </a:prstGeom>
        <a:solidFill>
          <a:schemeClr val="tx2">
            <a:lumMod val="20000"/>
            <a:lumOff val="8000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2594" tIns="53340" rIns="99568" bIns="53340" numCol="1" spcCol="1270" anchor="ctr" anchorCtr="0">
          <a:noAutofit/>
        </a:bodyPr>
        <a:lstStyle/>
        <a:p>
          <a:pPr marL="0" lvl="0" indent="0" algn="ctr" defTabSz="622300">
            <a:lnSpc>
              <a:spcPct val="90000"/>
            </a:lnSpc>
            <a:spcBef>
              <a:spcPct val="0"/>
            </a:spcBef>
            <a:spcAft>
              <a:spcPct val="35000"/>
            </a:spcAft>
            <a:buNone/>
          </a:pPr>
          <a:endParaRPr lang="ru-RU" sz="1400" kern="1200" dirty="0">
            <a:latin typeface="Times New Roman" panose="02020603050405020304" pitchFamily="18" charset="0"/>
            <a:cs typeface="Times New Roman" panose="02020603050405020304" pitchFamily="18" charset="0"/>
          </a:endParaRPr>
        </a:p>
        <a:p>
          <a:pPr marL="0" lvl="0" indent="0" algn="ctr" defTabSz="622300">
            <a:lnSpc>
              <a:spcPct val="90000"/>
            </a:lnSpc>
            <a:spcBef>
              <a:spcPct val="0"/>
            </a:spcBef>
            <a:spcAft>
              <a:spcPct val="35000"/>
            </a:spcAft>
            <a:buNone/>
          </a:pPr>
          <a:r>
            <a:rPr lang="ru-RU" sz="1600" b="1" i="0" kern="1200" dirty="0">
              <a:solidFill>
                <a:schemeClr val="accent1"/>
              </a:solidFill>
              <a:latin typeface="Times New Roman" panose="02020603050405020304" pitchFamily="18" charset="0"/>
              <a:cs typeface="Times New Roman" panose="02020603050405020304" pitchFamily="18" charset="0"/>
            </a:rPr>
            <a:t>Невзорова Диана Владимировна</a:t>
          </a:r>
        </a:p>
        <a:p>
          <a:pPr marL="0" lvl="0" indent="0" algn="ctr" defTabSz="622300">
            <a:lnSpc>
              <a:spcPct val="90000"/>
            </a:lnSpc>
            <a:spcBef>
              <a:spcPct val="0"/>
            </a:spcBef>
            <a:spcAft>
              <a:spcPct val="35000"/>
            </a:spcAft>
            <a:buNone/>
          </a:pPr>
          <a:r>
            <a:rPr lang="en-US" sz="1400" kern="1200" dirty="0">
              <a:solidFill>
                <a:srgbClr val="2B2E3C"/>
              </a:solidFill>
              <a:latin typeface="Times New Roman" panose="02020603050405020304" pitchFamily="18" charset="0"/>
              <a:ea typeface="Open Sans" pitchFamily="34" charset="-122"/>
              <a:cs typeface="Times New Roman" panose="02020603050405020304" pitchFamily="18" charset="0"/>
            </a:rPr>
            <a:t>главный внештатный специалист по паллиативной </a:t>
          </a:r>
          <a:r>
            <a:rPr lang="ru-RU" sz="1400" kern="1200" dirty="0">
              <a:solidFill>
                <a:srgbClr val="2B2E3C"/>
              </a:solidFill>
              <a:latin typeface="Times New Roman" panose="02020603050405020304" pitchFamily="18" charset="0"/>
              <a:ea typeface="Open Sans" pitchFamily="34" charset="-122"/>
              <a:cs typeface="Times New Roman" panose="02020603050405020304" pitchFamily="18" charset="0"/>
            </a:rPr>
            <a:t>медицинской </a:t>
          </a:r>
          <a:r>
            <a:rPr lang="en-US" sz="1400" kern="1200" dirty="0">
              <a:solidFill>
                <a:srgbClr val="2B2E3C"/>
              </a:solidFill>
              <a:latin typeface="Times New Roman" panose="02020603050405020304" pitchFamily="18" charset="0"/>
              <a:ea typeface="Open Sans" pitchFamily="34" charset="-122"/>
              <a:cs typeface="Times New Roman" panose="02020603050405020304" pitchFamily="18" charset="0"/>
            </a:rPr>
            <a:t>помощи Минздрава России, директор Федерального научно-практического центра паллиативной медицинской помощи ФГАОУ ВО «Первый МГМУ им. И. М. Сеченова» Минздрава России, председатель правления Ассоциации профессиональных участников хосписной помощи, доцент кафедры медико-социальной экспертизы, неотложной и поликлинической терапии ФГАОУ ВО «Первый МГМУ им. И. М. Сеченова», к.м.н.</a:t>
          </a:r>
          <a:endParaRPr lang="ru-RU" sz="1400" kern="1200" dirty="0">
            <a:latin typeface="Times New Roman" panose="02020603050405020304" pitchFamily="18" charset="0"/>
            <a:cs typeface="Times New Roman" panose="02020603050405020304" pitchFamily="18" charset="0"/>
          </a:endParaRPr>
        </a:p>
        <a:p>
          <a:pPr marL="0" lvl="0" indent="0" algn="ctr" defTabSz="622300">
            <a:lnSpc>
              <a:spcPct val="90000"/>
            </a:lnSpc>
            <a:spcBef>
              <a:spcPct val="0"/>
            </a:spcBef>
            <a:spcAft>
              <a:spcPct val="35000"/>
            </a:spcAft>
            <a:buNone/>
          </a:pPr>
          <a:endParaRPr lang="ru-RU" sz="1300" kern="1200" dirty="0"/>
        </a:p>
      </dsp:txBody>
      <dsp:txXfrm rot="10800000">
        <a:off x="2396434" y="105915"/>
        <a:ext cx="10363905" cy="1465015"/>
      </dsp:txXfrm>
    </dsp:sp>
    <dsp:sp modelId="{65043DD7-CD0E-4CE2-9783-8901D58036DE}">
      <dsp:nvSpPr>
        <dsp:cNvPr id="0" name=""/>
        <dsp:cNvSpPr/>
      </dsp:nvSpPr>
      <dsp:spPr>
        <a:xfrm>
          <a:off x="115961" y="25"/>
          <a:ext cx="1751893" cy="1733015"/>
        </a:xfrm>
        <a:prstGeom prst="ellipse">
          <a:avLst/>
        </a:prstGeom>
        <a:blipFill rotWithShape="1">
          <a:blip xmlns:r="http://schemas.openxmlformats.org/officeDocument/2006/relationships" r:embed="rId1"/>
          <a:srcRect/>
          <a:stretch>
            <a:fillRect t="-2000" b="-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4860E71-8055-43C3-BBFA-6E5304345477}">
      <dsp:nvSpPr>
        <dsp:cNvPr id="0" name=""/>
        <dsp:cNvSpPr/>
      </dsp:nvSpPr>
      <dsp:spPr>
        <a:xfrm rot="10800000">
          <a:off x="1982831" y="2008519"/>
          <a:ext cx="10777508" cy="1412867"/>
        </a:xfrm>
        <a:prstGeom prst="homePlate">
          <a:avLst/>
        </a:prstGeom>
        <a:solidFill>
          <a:schemeClr val="tx2">
            <a:lumMod val="20000"/>
            <a:lumOff val="8000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2594" tIns="60960" rIns="113792" bIns="60960" numCol="1" spcCol="1270" anchor="ctr" anchorCtr="0">
          <a:noAutofit/>
        </a:bodyPr>
        <a:lstStyle/>
        <a:p>
          <a:pPr marL="0" lvl="0" indent="0" algn="ctr" defTabSz="711200">
            <a:lnSpc>
              <a:spcPct val="90000"/>
            </a:lnSpc>
            <a:spcBef>
              <a:spcPct val="0"/>
            </a:spcBef>
            <a:spcAft>
              <a:spcPct val="35000"/>
            </a:spcAft>
            <a:buNone/>
          </a:pPr>
          <a:r>
            <a:rPr lang="ru-RU" sz="1600" b="1" kern="1200" dirty="0">
              <a:solidFill>
                <a:schemeClr val="accent1"/>
              </a:solidFill>
              <a:latin typeface="Times New Roman" panose="02020603050405020304" pitchFamily="18" charset="0"/>
              <a:cs typeface="Times New Roman" panose="02020603050405020304" pitchFamily="18" charset="0"/>
            </a:rPr>
            <a:t>Милютина Юлия Валерьевна</a:t>
          </a:r>
        </a:p>
        <a:p>
          <a:pPr marL="0" lvl="0" indent="0" algn="ctr" defTabSz="711200">
            <a:lnSpc>
              <a:spcPct val="90000"/>
            </a:lnSpc>
            <a:spcBef>
              <a:spcPct val="0"/>
            </a:spcBef>
            <a:spcAft>
              <a:spcPct val="35000"/>
            </a:spcAft>
            <a:buNone/>
          </a:pPr>
          <a:r>
            <a:rPr lang="en-US" sz="1400" kern="1200" dirty="0">
              <a:solidFill>
                <a:schemeClr val="tx1"/>
              </a:solidFill>
              <a:latin typeface="Times New Roman" panose="02020603050405020304" pitchFamily="18" charset="0"/>
              <a:ea typeface="Open Sans" pitchFamily="34" charset="-122"/>
              <a:cs typeface="Times New Roman" panose="02020603050405020304" pitchFamily="18" charset="0"/>
            </a:rPr>
            <a:t>исполнительный директор Ассоциации профессиональных участников хосписной помощи</a:t>
          </a:r>
          <a:endParaRPr lang="ru-RU" sz="1400" kern="1200" dirty="0">
            <a:solidFill>
              <a:schemeClr val="tx1"/>
            </a:solidFill>
            <a:latin typeface="Times New Roman" panose="02020603050405020304" pitchFamily="18" charset="0"/>
            <a:cs typeface="Times New Roman" panose="02020603050405020304" pitchFamily="18" charset="0"/>
          </a:endParaRPr>
        </a:p>
      </dsp:txBody>
      <dsp:txXfrm rot="10800000">
        <a:off x="2336048" y="2008519"/>
        <a:ext cx="10424291" cy="1412867"/>
      </dsp:txXfrm>
    </dsp:sp>
    <dsp:sp modelId="{B2AAE6BB-9F2D-4BB0-8A34-EB5DADB1FA20}">
      <dsp:nvSpPr>
        <dsp:cNvPr id="0" name=""/>
        <dsp:cNvSpPr/>
      </dsp:nvSpPr>
      <dsp:spPr>
        <a:xfrm>
          <a:off x="16086" y="1922468"/>
          <a:ext cx="1788353" cy="1729214"/>
        </a:xfrm>
        <a:prstGeom prst="ellipse">
          <a:avLst/>
        </a:prstGeom>
        <a:blipFill>
          <a:blip xmlns:r="http://schemas.openxmlformats.org/officeDocument/2006/relationships" r:embed="rId2"/>
          <a:srcRect/>
          <a:stretch>
            <a:fillRect l="-20000" r="-2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notesStyle>
    <a:lvl1pPr marL="0" algn="l" defTabSz="914354" rtl="0" eaLnBrk="1" latinLnBrk="0" hangingPunct="1">
      <a:defRPr sz="1100" kern="1200">
        <a:solidFill>
          <a:schemeClr val="tx1"/>
        </a:solidFill>
        <a:latin typeface="+mn-lt"/>
        <a:ea typeface="+mn-ea"/>
        <a:cs typeface="+mn-cs"/>
      </a:defRPr>
    </a:lvl1pPr>
    <a:lvl2pPr marL="457177" algn="l" defTabSz="914354" rtl="0" eaLnBrk="1" latinLnBrk="0" hangingPunct="1">
      <a:defRPr sz="1100" kern="1200">
        <a:solidFill>
          <a:schemeClr val="tx1"/>
        </a:solidFill>
        <a:latin typeface="+mn-lt"/>
        <a:ea typeface="+mn-ea"/>
        <a:cs typeface="+mn-cs"/>
      </a:defRPr>
    </a:lvl2pPr>
    <a:lvl3pPr marL="914354" algn="l" defTabSz="914354" rtl="0" eaLnBrk="1" latinLnBrk="0" hangingPunct="1">
      <a:defRPr sz="1100" kern="1200">
        <a:solidFill>
          <a:schemeClr val="tx1"/>
        </a:solidFill>
        <a:latin typeface="+mn-lt"/>
        <a:ea typeface="+mn-ea"/>
        <a:cs typeface="+mn-cs"/>
      </a:defRPr>
    </a:lvl3pPr>
    <a:lvl4pPr marL="1371531" algn="l" defTabSz="914354" rtl="0" eaLnBrk="1" latinLnBrk="0" hangingPunct="1">
      <a:defRPr sz="1100" kern="1200">
        <a:solidFill>
          <a:schemeClr val="tx1"/>
        </a:solidFill>
        <a:latin typeface="+mn-lt"/>
        <a:ea typeface="+mn-ea"/>
        <a:cs typeface="+mn-cs"/>
      </a:defRPr>
    </a:lvl4pPr>
    <a:lvl5pPr marL="1828709" algn="l" defTabSz="914354" rtl="0" eaLnBrk="1" latinLnBrk="0" hangingPunct="1">
      <a:defRPr sz="1100" kern="1200">
        <a:solidFill>
          <a:schemeClr val="tx1"/>
        </a:solidFill>
        <a:latin typeface="+mn-lt"/>
        <a:ea typeface="+mn-ea"/>
        <a:cs typeface="+mn-cs"/>
      </a:defRPr>
    </a:lvl5pPr>
    <a:lvl6pPr marL="2285886" algn="l" defTabSz="914354" rtl="0" eaLnBrk="1" latinLnBrk="0" hangingPunct="1">
      <a:defRPr sz="1100" kern="1200">
        <a:solidFill>
          <a:schemeClr val="tx1"/>
        </a:solidFill>
        <a:latin typeface="+mn-lt"/>
        <a:ea typeface="+mn-ea"/>
        <a:cs typeface="+mn-cs"/>
      </a:defRPr>
    </a:lvl6pPr>
    <a:lvl7pPr marL="2743063" algn="l" defTabSz="914354" rtl="0" eaLnBrk="1" latinLnBrk="0" hangingPunct="1">
      <a:defRPr sz="1100" kern="1200">
        <a:solidFill>
          <a:schemeClr val="tx1"/>
        </a:solidFill>
        <a:latin typeface="+mn-lt"/>
        <a:ea typeface="+mn-ea"/>
        <a:cs typeface="+mn-cs"/>
      </a:defRPr>
    </a:lvl7pPr>
    <a:lvl8pPr marL="3200240" algn="l" defTabSz="914354" rtl="0" eaLnBrk="1" latinLnBrk="0" hangingPunct="1">
      <a:defRPr sz="1100" kern="1200">
        <a:solidFill>
          <a:schemeClr val="tx1"/>
        </a:solidFill>
        <a:latin typeface="+mn-lt"/>
        <a:ea typeface="+mn-ea"/>
        <a:cs typeface="+mn-cs"/>
      </a:defRPr>
    </a:lvl8pPr>
    <a:lvl9pPr marL="3657417" algn="l" defTabSz="914354"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1</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10</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11</a:t>
            </a:fld>
            <a:endParaRPr lang="en-US" dirty="0"/>
          </a:p>
        </p:txBody>
      </p:sp>
    </p:spTree>
    <p:extLst>
      <p:ext uri="{BB962C8B-B14F-4D97-AF65-F5344CB8AC3E}">
        <p14:creationId xmlns:p14="http://schemas.microsoft.com/office/powerpoint/2010/main" val="72540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12</a:t>
            </a:fld>
            <a:endParaRPr lang="en-US" dirty="0"/>
          </a:p>
        </p:txBody>
      </p:sp>
    </p:spTree>
    <p:extLst>
      <p:ext uri="{BB962C8B-B14F-4D97-AF65-F5344CB8AC3E}">
        <p14:creationId xmlns:p14="http://schemas.microsoft.com/office/powerpoint/2010/main" val="3894686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13</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14</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15</a:t>
            </a:fld>
            <a:endParaRPr lang="en-US" dirty="0"/>
          </a:p>
        </p:txBody>
      </p:sp>
    </p:spTree>
    <p:extLst>
      <p:ext uri="{BB962C8B-B14F-4D97-AF65-F5344CB8AC3E}">
        <p14:creationId xmlns:p14="http://schemas.microsoft.com/office/powerpoint/2010/main" val="3902702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2</a:t>
            </a:fld>
            <a:endParaRPr lang="en-US" dirty="0"/>
          </a:p>
        </p:txBody>
      </p:sp>
    </p:spTree>
    <p:extLst>
      <p:ext uri="{BB962C8B-B14F-4D97-AF65-F5344CB8AC3E}">
        <p14:creationId xmlns:p14="http://schemas.microsoft.com/office/powerpoint/2010/main" val="26330405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3</a:t>
            </a:fld>
            <a:endParaRPr lang="en-US" dirty="0"/>
          </a:p>
        </p:txBody>
      </p:sp>
    </p:spTree>
    <p:extLst>
      <p:ext uri="{BB962C8B-B14F-4D97-AF65-F5344CB8AC3E}">
        <p14:creationId xmlns:p14="http://schemas.microsoft.com/office/powerpoint/2010/main" val="3377578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4</a:t>
            </a:fld>
            <a:endParaRPr lang="en-US" dirty="0"/>
          </a:p>
        </p:txBody>
      </p:sp>
    </p:spTree>
    <p:extLst>
      <p:ext uri="{BB962C8B-B14F-4D97-AF65-F5344CB8AC3E}">
        <p14:creationId xmlns:p14="http://schemas.microsoft.com/office/powerpoint/2010/main" val="1940482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2548441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6</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7</a:t>
            </a:fld>
            <a:endParaRPr lang="en-US" dirty="0"/>
          </a:p>
        </p:txBody>
      </p:sp>
    </p:spTree>
    <p:extLst>
      <p:ext uri="{BB962C8B-B14F-4D97-AF65-F5344CB8AC3E}">
        <p14:creationId xmlns:p14="http://schemas.microsoft.com/office/powerpoint/2010/main" val="2039491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8</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9</a:t>
            </a:fld>
            <a:endParaRPr lang="en-US" dirty="0"/>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Ref idx="1002">
        <a:schemeClr val="bg2"/>
      </p:bgRef>
    </p:bg>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853440" y="1645920"/>
            <a:ext cx="12562637" cy="2194560"/>
          </a:xfrm>
          <a:ln>
            <a:noFill/>
          </a:ln>
        </p:spPr>
        <p:txBody>
          <a:bodyPr vert="horz" tIns="0" rIns="26124"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80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a:t>Образец заголовка</a:t>
            </a:r>
            <a:endParaRPr kumimoji="0" lang="en-US"/>
          </a:p>
        </p:txBody>
      </p:sp>
      <p:sp>
        <p:nvSpPr>
          <p:cNvPr id="17" name="Подзаголовок 16"/>
          <p:cNvSpPr>
            <a:spLocks noGrp="1"/>
          </p:cNvSpPr>
          <p:nvPr>
            <p:ph type="subTitle" idx="1"/>
          </p:nvPr>
        </p:nvSpPr>
        <p:spPr>
          <a:xfrm>
            <a:off x="853440" y="3874243"/>
            <a:ext cx="12567514" cy="2103120"/>
          </a:xfrm>
        </p:spPr>
        <p:txBody>
          <a:bodyPr lIns="0" rIns="26124"/>
          <a:lstStyle>
            <a:lvl1pPr marL="0" marR="65311" indent="0" algn="r">
              <a:buNone/>
              <a:defRPr>
                <a:solidFill>
                  <a:schemeClr val="tx1"/>
                </a:solidFill>
              </a:defRPr>
            </a:lvl1pPr>
            <a:lvl2pPr marL="653110" indent="0" algn="ctr">
              <a:buNone/>
            </a:lvl2pPr>
            <a:lvl3pPr marL="1306220" indent="0" algn="ctr">
              <a:buNone/>
            </a:lvl3pPr>
            <a:lvl4pPr marL="1959331" indent="0" algn="ctr">
              <a:buNone/>
            </a:lvl4pPr>
            <a:lvl5pPr marL="2612441" indent="0" algn="ctr">
              <a:buNone/>
            </a:lvl5pPr>
            <a:lvl6pPr marL="3265551" indent="0" algn="ctr">
              <a:buNone/>
            </a:lvl6pPr>
            <a:lvl7pPr marL="3918661" indent="0" algn="ctr">
              <a:buNone/>
            </a:lvl7pPr>
            <a:lvl8pPr marL="4571771" indent="0" algn="ctr">
              <a:buNone/>
            </a:lvl8pPr>
            <a:lvl9pPr marL="5224882" indent="0" algn="ctr">
              <a:buNone/>
            </a:lvl9pPr>
          </a:lstStyle>
          <a:p>
            <a:r>
              <a:rPr kumimoji="0" lang="ru-RU"/>
              <a:t>Образец подзаголовка</a:t>
            </a:r>
            <a:endParaRPr kumimoji="0" lang="en-US"/>
          </a:p>
        </p:txBody>
      </p:sp>
      <p:sp>
        <p:nvSpPr>
          <p:cNvPr id="30" name="Дата 29"/>
          <p:cNvSpPr>
            <a:spLocks noGrp="1"/>
          </p:cNvSpPr>
          <p:nvPr>
            <p:ph type="dt" sz="half" idx="10"/>
          </p:nvPr>
        </p:nvSpPr>
        <p:spPr/>
        <p:txBody>
          <a:bodyPr/>
          <a:lstStyle/>
          <a:p>
            <a:endParaRPr lang="en-US" dirty="0"/>
          </a:p>
        </p:txBody>
      </p:sp>
      <p:sp>
        <p:nvSpPr>
          <p:cNvPr id="19" name="Нижний колонтитул 18"/>
          <p:cNvSpPr>
            <a:spLocks noGrp="1"/>
          </p:cNvSpPr>
          <p:nvPr>
            <p:ph type="ftr" sz="quarter" idx="11"/>
          </p:nvPr>
        </p:nvSpPr>
        <p:spPr/>
        <p:txBody>
          <a:bodyPr/>
          <a:lstStyle/>
          <a:p>
            <a:endParaRPr kumimoji="0" lang="en-US" dirty="0"/>
          </a:p>
        </p:txBody>
      </p:sp>
      <p:sp>
        <p:nvSpPr>
          <p:cNvPr id="27" name="Номер слайда 26"/>
          <p:cNvSpPr>
            <a:spLocks noGrp="1"/>
          </p:cNvSpPr>
          <p:nvPr>
            <p:ph type="sldNum" sz="quarter" idx="12"/>
          </p:nvPr>
        </p:nvSpPr>
        <p:spPr/>
        <p:txBody>
          <a:bodyPr/>
          <a:lstStyle/>
          <a:p>
            <a:fld id="{042AED99-7FB4-404E-8A97-64753DCE42EC}" type="slidenum">
              <a:rPr kumimoji="0" lang="en-US" smtClean="0"/>
              <a:pPr/>
              <a:t>‹#›</a:t>
            </a:fld>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endParaRPr lang="en-US" dirty="0"/>
          </a:p>
        </p:txBody>
      </p:sp>
      <p:sp>
        <p:nvSpPr>
          <p:cNvPr id="5" name="Нижний колонтитул 4"/>
          <p:cNvSpPr>
            <a:spLocks noGrp="1"/>
          </p:cNvSpPr>
          <p:nvPr>
            <p:ph type="ftr" sz="quarter" idx="11"/>
          </p:nvPr>
        </p:nvSpPr>
        <p:spPr/>
        <p:txBody>
          <a:bodyPr/>
          <a:lstStyle/>
          <a:p>
            <a:endParaRPr kumimoji="0" lang="en-US" dirty="0"/>
          </a:p>
        </p:txBody>
      </p:sp>
      <p:sp>
        <p:nvSpPr>
          <p:cNvPr id="6" name="Номер слайда 5"/>
          <p:cNvSpPr>
            <a:spLocks noGrp="1"/>
          </p:cNvSpPr>
          <p:nvPr>
            <p:ph type="sldNum" sz="quarter" idx="12"/>
          </p:nvPr>
        </p:nvSpPr>
        <p:spPr/>
        <p:txBody>
          <a:bodyPr/>
          <a:lstStyle/>
          <a:p>
            <a:fld id="{042AED99-7FB4-404E-8A97-64753DCE42EC}" type="slidenum">
              <a:rPr kumimoji="0" lang="en-US" smtClean="0"/>
              <a:pPr/>
              <a:t>‹#›</a:t>
            </a:fld>
            <a:endParaRPr kumimoji="0"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10607040" y="1097282"/>
            <a:ext cx="3291840" cy="6254116"/>
          </a:xfrm>
        </p:spPr>
        <p:txBody>
          <a:bodyPr vert="eaVert"/>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a:xfrm>
            <a:off x="731520" y="1097282"/>
            <a:ext cx="9631680" cy="6254116"/>
          </a:xfrm>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endParaRPr lang="en-US" dirty="0"/>
          </a:p>
        </p:txBody>
      </p:sp>
      <p:sp>
        <p:nvSpPr>
          <p:cNvPr id="5" name="Нижний колонтитул 4"/>
          <p:cNvSpPr>
            <a:spLocks noGrp="1"/>
          </p:cNvSpPr>
          <p:nvPr>
            <p:ph type="ftr" sz="quarter" idx="11"/>
          </p:nvPr>
        </p:nvSpPr>
        <p:spPr/>
        <p:txBody>
          <a:bodyPr/>
          <a:lstStyle/>
          <a:p>
            <a:endParaRPr kumimoji="0" lang="en-US" dirty="0"/>
          </a:p>
        </p:txBody>
      </p:sp>
      <p:sp>
        <p:nvSpPr>
          <p:cNvPr id="6" name="Номер слайда 5"/>
          <p:cNvSpPr>
            <a:spLocks noGrp="1"/>
          </p:cNvSpPr>
          <p:nvPr>
            <p:ph type="sldNum" sz="quarter" idx="12"/>
          </p:nvPr>
        </p:nvSpPr>
        <p:spPr/>
        <p:txBody>
          <a:bodyPr/>
          <a:lstStyle/>
          <a:p>
            <a:fld id="{042AED99-7FB4-404E-8A97-64753DCE42EC}" type="slidenum">
              <a:rPr kumimoji="0" lang="en-US" smtClean="0"/>
              <a:pPr/>
              <a:t>‹#›</a:t>
            </a:fld>
            <a:endParaRPr kumimoji="0"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Slide 1 master">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Slide 3 master">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cSld name="Slide 6 master">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cSld name="Slide 7 master">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cSld name="Slide 8 master">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cSld name="Slide 9 master">
    <p:spTree>
      <p:nvGrpSpPr>
        <p:cNvPr id="1" name=""/>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cSld name="Slide 10 master">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endParaRPr lang="en-US" dirty="0"/>
          </a:p>
        </p:txBody>
      </p:sp>
      <p:sp>
        <p:nvSpPr>
          <p:cNvPr id="5" name="Нижний колонтитул 4"/>
          <p:cNvSpPr>
            <a:spLocks noGrp="1"/>
          </p:cNvSpPr>
          <p:nvPr>
            <p:ph type="ftr" sz="quarter" idx="11"/>
          </p:nvPr>
        </p:nvSpPr>
        <p:spPr/>
        <p:txBody>
          <a:bodyPr/>
          <a:lstStyle/>
          <a:p>
            <a:endParaRPr kumimoji="0" lang="en-US" dirty="0"/>
          </a:p>
        </p:txBody>
      </p:sp>
      <p:sp>
        <p:nvSpPr>
          <p:cNvPr id="6" name="Номер слайда 5"/>
          <p:cNvSpPr>
            <a:spLocks noGrp="1"/>
          </p:cNvSpPr>
          <p:nvPr>
            <p:ph type="sldNum" sz="quarter" idx="12"/>
          </p:nvPr>
        </p:nvSpPr>
        <p:spPr/>
        <p:txBody>
          <a:bodyPr/>
          <a:lstStyle/>
          <a:p>
            <a:fld id="{042AED99-7FB4-404E-8A97-64753DCE42EC}" type="slidenum">
              <a:rPr kumimoji="0" lang="en-US" smtClean="0"/>
              <a:pPr/>
              <a:t>‹#›</a:t>
            </a:fld>
            <a:endParaRPr kumimoji="0"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8563" y="1580083"/>
            <a:ext cx="12435840" cy="1634947"/>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80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a:t>Образец заголовка</a:t>
            </a:r>
            <a:endParaRPr kumimoji="0" lang="en-US"/>
          </a:p>
        </p:txBody>
      </p:sp>
      <p:sp>
        <p:nvSpPr>
          <p:cNvPr id="3" name="Текст 2"/>
          <p:cNvSpPr>
            <a:spLocks noGrp="1"/>
          </p:cNvSpPr>
          <p:nvPr>
            <p:ph type="body" idx="1"/>
          </p:nvPr>
        </p:nvSpPr>
        <p:spPr>
          <a:xfrm>
            <a:off x="848563" y="3245597"/>
            <a:ext cx="12435840" cy="1811654"/>
          </a:xfrm>
        </p:spPr>
        <p:txBody>
          <a:bodyPr lIns="65311" rIns="65311" anchor="t"/>
          <a:lstStyle>
            <a:lvl1pPr marL="0" indent="0">
              <a:buNone/>
              <a:defRPr sz="3100">
                <a:solidFill>
                  <a:schemeClr val="tx1"/>
                </a:solidFill>
              </a:defRPr>
            </a:lvl1pPr>
            <a:lvl2pPr>
              <a:buNone/>
              <a:defRPr sz="2600">
                <a:solidFill>
                  <a:schemeClr val="tx1">
                    <a:tint val="75000"/>
                  </a:schemeClr>
                </a:solidFill>
              </a:defRPr>
            </a:lvl2pPr>
            <a:lvl3pPr>
              <a:buNone/>
              <a:defRPr sz="2300">
                <a:solidFill>
                  <a:schemeClr val="tx1">
                    <a:tint val="75000"/>
                  </a:schemeClr>
                </a:solidFill>
              </a:defRPr>
            </a:lvl3pPr>
            <a:lvl4pPr>
              <a:buNone/>
              <a:defRPr sz="2000">
                <a:solidFill>
                  <a:schemeClr val="tx1">
                    <a:tint val="75000"/>
                  </a:schemeClr>
                </a:solidFill>
              </a:defRPr>
            </a:lvl4pPr>
            <a:lvl5pPr>
              <a:buNone/>
              <a:defRPr sz="2000">
                <a:solidFill>
                  <a:schemeClr val="tx1">
                    <a:tint val="75000"/>
                  </a:schemeClr>
                </a:solidFill>
              </a:defRPr>
            </a:lvl5pPr>
          </a:lstStyle>
          <a:p>
            <a:pPr lvl="0" eaLnBrk="1" latinLnBrk="0" hangingPunct="1"/>
            <a:r>
              <a:rPr kumimoji="0" lang="ru-RU"/>
              <a:t>Образец текста</a:t>
            </a:r>
          </a:p>
        </p:txBody>
      </p:sp>
      <p:sp>
        <p:nvSpPr>
          <p:cNvPr id="4" name="Дата 3"/>
          <p:cNvSpPr>
            <a:spLocks noGrp="1"/>
          </p:cNvSpPr>
          <p:nvPr>
            <p:ph type="dt" sz="half" idx="10"/>
          </p:nvPr>
        </p:nvSpPr>
        <p:spPr/>
        <p:txBody>
          <a:bodyPr/>
          <a:lstStyle/>
          <a:p>
            <a:endParaRPr lang="en-US" dirty="0"/>
          </a:p>
        </p:txBody>
      </p:sp>
      <p:sp>
        <p:nvSpPr>
          <p:cNvPr id="5" name="Нижний колонтитул 4"/>
          <p:cNvSpPr>
            <a:spLocks noGrp="1"/>
          </p:cNvSpPr>
          <p:nvPr>
            <p:ph type="ftr" sz="quarter" idx="11"/>
          </p:nvPr>
        </p:nvSpPr>
        <p:spPr/>
        <p:txBody>
          <a:bodyPr/>
          <a:lstStyle/>
          <a:p>
            <a:endParaRPr kumimoji="0" lang="en-US" dirty="0"/>
          </a:p>
        </p:txBody>
      </p:sp>
      <p:sp>
        <p:nvSpPr>
          <p:cNvPr id="6" name="Номер слайда 5"/>
          <p:cNvSpPr>
            <a:spLocks noGrp="1"/>
          </p:cNvSpPr>
          <p:nvPr>
            <p:ph type="sldNum" sz="quarter" idx="12"/>
          </p:nvPr>
        </p:nvSpPr>
        <p:spPr/>
        <p:txBody>
          <a:bodyPr/>
          <a:lstStyle/>
          <a:p>
            <a:fld id="{042AED99-7FB4-404E-8A97-64753DCE42EC}" type="slidenum">
              <a:rPr kumimoji="0" lang="en-US" smtClean="0"/>
              <a:pPr/>
              <a:t>‹#›</a:t>
            </a:fld>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31520" y="844906"/>
            <a:ext cx="13167360" cy="1371600"/>
          </a:xfrm>
        </p:spPr>
        <p:txBody>
          <a:bodyPr/>
          <a:lstStyle/>
          <a:p>
            <a:r>
              <a:rPr kumimoji="0" lang="ru-RU"/>
              <a:t>Образец заголовка</a:t>
            </a:r>
            <a:endParaRPr kumimoji="0" lang="en-US"/>
          </a:p>
        </p:txBody>
      </p:sp>
      <p:sp>
        <p:nvSpPr>
          <p:cNvPr id="3" name="Содержимое 2"/>
          <p:cNvSpPr>
            <a:spLocks noGrp="1"/>
          </p:cNvSpPr>
          <p:nvPr>
            <p:ph sz="half" idx="1"/>
          </p:nvPr>
        </p:nvSpPr>
        <p:spPr>
          <a:xfrm>
            <a:off x="731520" y="2304102"/>
            <a:ext cx="6461760" cy="5321808"/>
          </a:xfrm>
        </p:spPr>
        <p:txBody>
          <a:bodyPr/>
          <a:lstStyle>
            <a:lvl1pPr>
              <a:defRPr sz="3700"/>
            </a:lvl1pPr>
            <a:lvl2pPr>
              <a:defRPr sz="3400"/>
            </a:lvl2pPr>
            <a:lvl3pPr>
              <a:defRPr sz="2900"/>
            </a:lvl3pPr>
            <a:lvl4pPr>
              <a:defRPr sz="2600"/>
            </a:lvl4pPr>
            <a:lvl5pPr>
              <a:defRPr sz="26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Содержимое 3"/>
          <p:cNvSpPr>
            <a:spLocks noGrp="1"/>
          </p:cNvSpPr>
          <p:nvPr>
            <p:ph sz="half" idx="2"/>
          </p:nvPr>
        </p:nvSpPr>
        <p:spPr>
          <a:xfrm>
            <a:off x="7437120" y="2304102"/>
            <a:ext cx="6461760" cy="5321808"/>
          </a:xfrm>
        </p:spPr>
        <p:txBody>
          <a:bodyPr/>
          <a:lstStyle>
            <a:lvl1pPr>
              <a:defRPr sz="3700"/>
            </a:lvl1pPr>
            <a:lvl2pPr>
              <a:defRPr sz="3400"/>
            </a:lvl2pPr>
            <a:lvl3pPr>
              <a:defRPr sz="2900"/>
            </a:lvl3pPr>
            <a:lvl4pPr>
              <a:defRPr sz="2600"/>
            </a:lvl4pPr>
            <a:lvl5pPr>
              <a:defRPr sz="26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endParaRPr lang="en-US" dirty="0"/>
          </a:p>
        </p:txBody>
      </p:sp>
      <p:sp>
        <p:nvSpPr>
          <p:cNvPr id="6" name="Нижний колонтитул 5"/>
          <p:cNvSpPr>
            <a:spLocks noGrp="1"/>
          </p:cNvSpPr>
          <p:nvPr>
            <p:ph type="ftr" sz="quarter" idx="11"/>
          </p:nvPr>
        </p:nvSpPr>
        <p:spPr/>
        <p:txBody>
          <a:bodyPr/>
          <a:lstStyle/>
          <a:p>
            <a:endParaRPr kumimoji="0" lang="en-US" dirty="0"/>
          </a:p>
        </p:txBody>
      </p:sp>
      <p:sp>
        <p:nvSpPr>
          <p:cNvPr id="7" name="Номер слайда 6"/>
          <p:cNvSpPr>
            <a:spLocks noGrp="1"/>
          </p:cNvSpPr>
          <p:nvPr>
            <p:ph type="sldNum" sz="quarter" idx="12"/>
          </p:nvPr>
        </p:nvSpPr>
        <p:spPr/>
        <p:txBody>
          <a:bodyPr/>
          <a:lstStyle/>
          <a:p>
            <a:fld id="{042AED99-7FB4-404E-8A97-64753DCE42EC}" type="slidenum">
              <a:rPr kumimoji="0" lang="en-US" smtClean="0"/>
              <a:pPr/>
              <a:t>‹#›</a:t>
            </a:fld>
            <a:endParaRPr kumimoji="0"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31520" y="844906"/>
            <a:ext cx="13167360" cy="1371600"/>
          </a:xfrm>
        </p:spPr>
        <p:txBody>
          <a:bodyPr tIns="65311" anchor="b"/>
          <a:lstStyle>
            <a:lvl1pPr>
              <a:defRPr/>
            </a:lvl1pPr>
          </a:lstStyle>
          <a:p>
            <a:r>
              <a:rPr kumimoji="0" lang="ru-RU"/>
              <a:t>Образец заголовка</a:t>
            </a:r>
            <a:endParaRPr kumimoji="0" lang="en-US"/>
          </a:p>
        </p:txBody>
      </p:sp>
      <p:sp>
        <p:nvSpPr>
          <p:cNvPr id="3" name="Текст 2"/>
          <p:cNvSpPr>
            <a:spLocks noGrp="1"/>
          </p:cNvSpPr>
          <p:nvPr>
            <p:ph type="body" idx="1"/>
          </p:nvPr>
        </p:nvSpPr>
        <p:spPr>
          <a:xfrm>
            <a:off x="731520" y="2226298"/>
            <a:ext cx="6464301" cy="791222"/>
          </a:xfrm>
        </p:spPr>
        <p:txBody>
          <a:bodyPr lIns="65311" tIns="0" rIns="65311" bIns="0" anchor="ctr">
            <a:noAutofit/>
          </a:bodyPr>
          <a:lstStyle>
            <a:lvl1pPr marL="0" indent="0">
              <a:buNone/>
              <a:defRPr sz="3400" b="1" cap="none" baseline="0">
                <a:solidFill>
                  <a:schemeClr val="tx2"/>
                </a:solidFill>
                <a:effectLst/>
              </a:defRPr>
            </a:lvl1pPr>
            <a:lvl2pPr>
              <a:buNone/>
              <a:defRPr sz="2900" b="1"/>
            </a:lvl2pPr>
            <a:lvl3pPr>
              <a:buNone/>
              <a:defRPr sz="2600" b="1"/>
            </a:lvl3pPr>
            <a:lvl4pPr>
              <a:buNone/>
              <a:defRPr sz="2300" b="1"/>
            </a:lvl4pPr>
            <a:lvl5pPr>
              <a:buNone/>
              <a:defRPr sz="2300" b="1"/>
            </a:lvl5pPr>
          </a:lstStyle>
          <a:p>
            <a:pPr lvl="0" eaLnBrk="1" latinLnBrk="0" hangingPunct="1"/>
            <a:r>
              <a:rPr kumimoji="0" lang="ru-RU"/>
              <a:t>Образец текста</a:t>
            </a:r>
          </a:p>
        </p:txBody>
      </p:sp>
      <p:sp>
        <p:nvSpPr>
          <p:cNvPr id="4" name="Текст 3"/>
          <p:cNvSpPr>
            <a:spLocks noGrp="1"/>
          </p:cNvSpPr>
          <p:nvPr>
            <p:ph type="body" sz="half" idx="3"/>
          </p:nvPr>
        </p:nvSpPr>
        <p:spPr>
          <a:xfrm>
            <a:off x="7432041" y="2231709"/>
            <a:ext cx="6466840" cy="785812"/>
          </a:xfrm>
        </p:spPr>
        <p:txBody>
          <a:bodyPr lIns="65311" tIns="0" rIns="65311" bIns="0" anchor="ctr"/>
          <a:lstStyle>
            <a:lvl1pPr marL="0" indent="0">
              <a:buNone/>
              <a:defRPr sz="3400" b="1" cap="none" baseline="0">
                <a:solidFill>
                  <a:schemeClr val="tx2"/>
                </a:solidFill>
                <a:effectLst/>
              </a:defRPr>
            </a:lvl1pPr>
            <a:lvl2pPr>
              <a:buNone/>
              <a:defRPr sz="2900" b="1"/>
            </a:lvl2pPr>
            <a:lvl3pPr>
              <a:buNone/>
              <a:defRPr sz="2600" b="1"/>
            </a:lvl3pPr>
            <a:lvl4pPr>
              <a:buNone/>
              <a:defRPr sz="2300" b="1"/>
            </a:lvl4pPr>
            <a:lvl5pPr>
              <a:buNone/>
              <a:defRPr sz="2300" b="1"/>
            </a:lvl5pPr>
          </a:lstStyle>
          <a:p>
            <a:pPr lvl="0" eaLnBrk="1" latinLnBrk="0" hangingPunct="1"/>
            <a:r>
              <a:rPr kumimoji="0" lang="ru-RU"/>
              <a:t>Образец текста</a:t>
            </a:r>
          </a:p>
        </p:txBody>
      </p:sp>
      <p:sp>
        <p:nvSpPr>
          <p:cNvPr id="5" name="Содержимое 4"/>
          <p:cNvSpPr>
            <a:spLocks noGrp="1"/>
          </p:cNvSpPr>
          <p:nvPr>
            <p:ph sz="quarter" idx="2"/>
          </p:nvPr>
        </p:nvSpPr>
        <p:spPr>
          <a:xfrm>
            <a:off x="731520" y="3017520"/>
            <a:ext cx="6464301" cy="4614864"/>
          </a:xfrm>
        </p:spPr>
        <p:txBody>
          <a:bodyPr tIns="0"/>
          <a:lstStyle>
            <a:lvl1pPr>
              <a:defRPr sz="3100"/>
            </a:lvl1pPr>
            <a:lvl2pPr>
              <a:defRPr sz="2900"/>
            </a:lvl2pPr>
            <a:lvl3pPr>
              <a:defRPr sz="2600"/>
            </a:lvl3pPr>
            <a:lvl4pPr>
              <a:defRPr sz="2300"/>
            </a:lvl4pPr>
            <a:lvl5pPr>
              <a:defRPr sz="23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6" name="Содержимое 5"/>
          <p:cNvSpPr>
            <a:spLocks noGrp="1"/>
          </p:cNvSpPr>
          <p:nvPr>
            <p:ph sz="quarter" idx="4"/>
          </p:nvPr>
        </p:nvSpPr>
        <p:spPr>
          <a:xfrm>
            <a:off x="7432041" y="3017520"/>
            <a:ext cx="6466840" cy="4614864"/>
          </a:xfrm>
        </p:spPr>
        <p:txBody>
          <a:bodyPr tIns="0"/>
          <a:lstStyle>
            <a:lvl1pPr>
              <a:defRPr sz="3100"/>
            </a:lvl1pPr>
            <a:lvl2pPr>
              <a:defRPr sz="2900"/>
            </a:lvl2pPr>
            <a:lvl3pPr>
              <a:defRPr sz="2600"/>
            </a:lvl3pPr>
            <a:lvl4pPr>
              <a:defRPr sz="2300"/>
            </a:lvl4pPr>
            <a:lvl5pPr>
              <a:defRPr sz="23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7" name="Дата 6"/>
          <p:cNvSpPr>
            <a:spLocks noGrp="1"/>
          </p:cNvSpPr>
          <p:nvPr>
            <p:ph type="dt" sz="half" idx="10"/>
          </p:nvPr>
        </p:nvSpPr>
        <p:spPr/>
        <p:txBody>
          <a:bodyPr/>
          <a:lstStyle/>
          <a:p>
            <a:endParaRPr lang="en-US" dirty="0"/>
          </a:p>
        </p:txBody>
      </p:sp>
      <p:sp>
        <p:nvSpPr>
          <p:cNvPr id="8" name="Нижний колонтитул 7"/>
          <p:cNvSpPr>
            <a:spLocks noGrp="1"/>
          </p:cNvSpPr>
          <p:nvPr>
            <p:ph type="ftr" sz="quarter" idx="11"/>
          </p:nvPr>
        </p:nvSpPr>
        <p:spPr/>
        <p:txBody>
          <a:bodyPr/>
          <a:lstStyle/>
          <a:p>
            <a:endParaRPr kumimoji="0" lang="en-US" dirty="0"/>
          </a:p>
        </p:txBody>
      </p:sp>
      <p:sp>
        <p:nvSpPr>
          <p:cNvPr id="9" name="Номер слайда 8"/>
          <p:cNvSpPr>
            <a:spLocks noGrp="1"/>
          </p:cNvSpPr>
          <p:nvPr>
            <p:ph type="sldNum" sz="quarter" idx="12"/>
          </p:nvPr>
        </p:nvSpPr>
        <p:spPr/>
        <p:txBody>
          <a:bodyPr/>
          <a:lstStyle/>
          <a:p>
            <a:fld id="{042AED99-7FB4-404E-8A97-64753DCE42EC}" type="slidenum">
              <a:rPr kumimoji="0" lang="en-US" smtClean="0"/>
              <a:pPr/>
              <a:t>‹#›</a:t>
            </a:fld>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31520" y="844906"/>
            <a:ext cx="13289280" cy="1371600"/>
          </a:xfrm>
        </p:spPr>
        <p:txBody>
          <a:bodyPr vert="horz" tIns="65311"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7100" b="0">
                <a:ln>
                  <a:noFill/>
                </a:ln>
                <a:solidFill>
                  <a:schemeClr val="tx2"/>
                </a:solidFill>
                <a:effectLst/>
                <a:latin typeface="+mj-lt"/>
                <a:ea typeface="+mj-ea"/>
                <a:cs typeface="+mj-cs"/>
              </a:defRPr>
            </a:lvl1pPr>
          </a:lstStyle>
          <a:p>
            <a:r>
              <a:rPr kumimoji="0" lang="ru-RU"/>
              <a:t>Образец заголовка</a:t>
            </a:r>
            <a:endParaRPr kumimoji="0" lang="en-US"/>
          </a:p>
        </p:txBody>
      </p:sp>
      <p:sp>
        <p:nvSpPr>
          <p:cNvPr id="3" name="Дата 2"/>
          <p:cNvSpPr>
            <a:spLocks noGrp="1"/>
          </p:cNvSpPr>
          <p:nvPr>
            <p:ph type="dt" sz="half" idx="10"/>
          </p:nvPr>
        </p:nvSpPr>
        <p:spPr/>
        <p:txBody>
          <a:bodyPr/>
          <a:lstStyle/>
          <a:p>
            <a:endParaRPr lang="en-US" dirty="0"/>
          </a:p>
        </p:txBody>
      </p:sp>
      <p:sp>
        <p:nvSpPr>
          <p:cNvPr id="4" name="Нижний колонтитул 3"/>
          <p:cNvSpPr>
            <a:spLocks noGrp="1"/>
          </p:cNvSpPr>
          <p:nvPr>
            <p:ph type="ftr" sz="quarter" idx="11"/>
          </p:nvPr>
        </p:nvSpPr>
        <p:spPr/>
        <p:txBody>
          <a:bodyPr/>
          <a:lstStyle/>
          <a:p>
            <a:endParaRPr kumimoji="0" lang="en-US" dirty="0"/>
          </a:p>
        </p:txBody>
      </p:sp>
      <p:sp>
        <p:nvSpPr>
          <p:cNvPr id="5" name="Номер слайда 4"/>
          <p:cNvSpPr>
            <a:spLocks noGrp="1"/>
          </p:cNvSpPr>
          <p:nvPr>
            <p:ph type="sldNum" sz="quarter" idx="12"/>
          </p:nvPr>
        </p:nvSpPr>
        <p:spPr/>
        <p:txBody>
          <a:bodyPr/>
          <a:lstStyle/>
          <a:p>
            <a:fld id="{042AED99-7FB4-404E-8A97-64753DCE42EC}" type="slidenum">
              <a:rPr kumimoji="0" lang="en-US" smtClean="0"/>
              <a:pPr/>
              <a:t>‹#›</a:t>
            </a:fld>
            <a:endParaRPr kumimoji="0"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endParaRPr lang="en-US" dirty="0"/>
          </a:p>
        </p:txBody>
      </p:sp>
      <p:sp>
        <p:nvSpPr>
          <p:cNvPr id="3" name="Нижний колонтитул 2"/>
          <p:cNvSpPr>
            <a:spLocks noGrp="1"/>
          </p:cNvSpPr>
          <p:nvPr>
            <p:ph type="ftr" sz="quarter" idx="11"/>
          </p:nvPr>
        </p:nvSpPr>
        <p:spPr/>
        <p:txBody>
          <a:bodyPr/>
          <a:lstStyle/>
          <a:p>
            <a:endParaRPr kumimoji="0" lang="en-US" dirty="0"/>
          </a:p>
        </p:txBody>
      </p:sp>
      <p:sp>
        <p:nvSpPr>
          <p:cNvPr id="4" name="Номер слайда 3"/>
          <p:cNvSpPr>
            <a:spLocks noGrp="1"/>
          </p:cNvSpPr>
          <p:nvPr>
            <p:ph type="sldNum" sz="quarter" idx="12"/>
          </p:nvPr>
        </p:nvSpPr>
        <p:spPr/>
        <p:txBody>
          <a:bodyPr/>
          <a:lstStyle/>
          <a:p>
            <a:fld id="{042AED99-7FB4-404E-8A97-64753DCE42EC}" type="slidenum">
              <a:rPr kumimoji="0" lang="en-US" smtClean="0"/>
              <a:pPr/>
              <a:t>‹#›</a:t>
            </a:fld>
            <a:endParaRPr kumimoji="0"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7280" y="617222"/>
            <a:ext cx="4389120" cy="1394460"/>
          </a:xfrm>
        </p:spPr>
        <p:txBody>
          <a:bodyPr lIns="0" anchor="b">
            <a:noAutofit/>
          </a:bodyPr>
          <a:lstStyle>
            <a:lvl1pPr algn="l" rtl="0">
              <a:spcBef>
                <a:spcPct val="0"/>
              </a:spcBef>
              <a:buNone/>
              <a:defRPr sz="3700" b="0">
                <a:ln>
                  <a:noFill/>
                </a:ln>
                <a:solidFill>
                  <a:schemeClr val="tx2"/>
                </a:solidFill>
                <a:effectLst/>
                <a:latin typeface="+mj-lt"/>
                <a:ea typeface="+mj-ea"/>
                <a:cs typeface="+mj-cs"/>
              </a:defRPr>
            </a:lvl1pPr>
          </a:lstStyle>
          <a:p>
            <a:r>
              <a:rPr kumimoji="0" lang="ru-RU"/>
              <a:t>Образец заголовка</a:t>
            </a:r>
            <a:endParaRPr kumimoji="0" lang="en-US"/>
          </a:p>
        </p:txBody>
      </p:sp>
      <p:sp>
        <p:nvSpPr>
          <p:cNvPr id="3" name="Текст 2"/>
          <p:cNvSpPr>
            <a:spLocks noGrp="1"/>
          </p:cNvSpPr>
          <p:nvPr>
            <p:ph type="body" idx="2"/>
          </p:nvPr>
        </p:nvSpPr>
        <p:spPr>
          <a:xfrm>
            <a:off x="1097280" y="2011680"/>
            <a:ext cx="4389120" cy="5486400"/>
          </a:xfrm>
        </p:spPr>
        <p:txBody>
          <a:bodyPr lIns="26124" rIns="26124"/>
          <a:lstStyle>
            <a:lvl1pPr marL="0" indent="0" algn="l">
              <a:buNone/>
              <a:defRPr sz="2000"/>
            </a:lvl1pPr>
            <a:lvl2pPr indent="0" algn="l">
              <a:buNone/>
              <a:defRPr sz="1700"/>
            </a:lvl2pPr>
            <a:lvl3pPr indent="0" algn="l">
              <a:buNone/>
              <a:defRPr sz="1400"/>
            </a:lvl3pPr>
            <a:lvl4pPr indent="0" algn="l">
              <a:buNone/>
              <a:defRPr sz="1300"/>
            </a:lvl4pPr>
            <a:lvl5pPr indent="0" algn="l">
              <a:buNone/>
              <a:defRPr sz="1300"/>
            </a:lvl5pPr>
          </a:lstStyle>
          <a:p>
            <a:pPr lvl="0" eaLnBrk="1" latinLnBrk="0" hangingPunct="1"/>
            <a:r>
              <a:rPr kumimoji="0" lang="ru-RU"/>
              <a:t>Образец текста</a:t>
            </a:r>
          </a:p>
        </p:txBody>
      </p:sp>
      <p:sp>
        <p:nvSpPr>
          <p:cNvPr id="4" name="Содержимое 3"/>
          <p:cNvSpPr>
            <a:spLocks noGrp="1"/>
          </p:cNvSpPr>
          <p:nvPr>
            <p:ph sz="half" idx="1"/>
          </p:nvPr>
        </p:nvSpPr>
        <p:spPr>
          <a:xfrm>
            <a:off x="5720080" y="2011680"/>
            <a:ext cx="8178800" cy="5486400"/>
          </a:xfrm>
        </p:spPr>
        <p:txBody>
          <a:bodyPr tIns="0"/>
          <a:lstStyle>
            <a:lvl1pPr>
              <a:defRPr sz="4000"/>
            </a:lvl1pPr>
            <a:lvl2pPr>
              <a:defRPr sz="3700"/>
            </a:lvl2pPr>
            <a:lvl3pPr>
              <a:defRPr sz="3400"/>
            </a:lvl3pPr>
            <a:lvl4pPr>
              <a:defRPr sz="2900"/>
            </a:lvl4pPr>
            <a:lvl5pPr>
              <a:defRPr sz="26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endParaRPr lang="en-US" dirty="0"/>
          </a:p>
        </p:txBody>
      </p:sp>
      <p:sp>
        <p:nvSpPr>
          <p:cNvPr id="6" name="Нижний колонтитул 5"/>
          <p:cNvSpPr>
            <a:spLocks noGrp="1"/>
          </p:cNvSpPr>
          <p:nvPr>
            <p:ph type="ftr" sz="quarter" idx="11"/>
          </p:nvPr>
        </p:nvSpPr>
        <p:spPr/>
        <p:txBody>
          <a:bodyPr/>
          <a:lstStyle/>
          <a:p>
            <a:endParaRPr kumimoji="0" lang="en-US" dirty="0"/>
          </a:p>
        </p:txBody>
      </p:sp>
      <p:sp>
        <p:nvSpPr>
          <p:cNvPr id="7" name="Номер слайда 6"/>
          <p:cNvSpPr>
            <a:spLocks noGrp="1"/>
          </p:cNvSpPr>
          <p:nvPr>
            <p:ph type="sldNum" sz="quarter" idx="12"/>
          </p:nvPr>
        </p:nvSpPr>
        <p:spPr/>
        <p:txBody>
          <a:bodyPr/>
          <a:lstStyle/>
          <a:p>
            <a:fld id="{042AED99-7FB4-404E-8A97-64753DCE42EC}" type="slidenum">
              <a:rPr kumimoji="0" lang="en-US" smtClean="0"/>
              <a:pPr/>
              <a:t>‹#›</a:t>
            </a:fld>
            <a:endParaRPr kumimoji="0"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Прямоугольник с одним вырезанным скругленным углом 8"/>
          <p:cNvSpPr/>
          <p:nvPr/>
        </p:nvSpPr>
        <p:spPr>
          <a:xfrm rot="420000" flipV="1">
            <a:off x="5065205" y="1329692"/>
            <a:ext cx="8412480" cy="493776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lIns="130622" tIns="65311" rIns="130622" bIns="65311" rtlCol="0" anchor="ctr"/>
          <a:lstStyle/>
          <a:p>
            <a:pPr algn="ctr" eaLnBrk="1" latinLnBrk="0" hangingPunct="1"/>
            <a:endParaRPr kumimoji="0" lang="en-US" dirty="0"/>
          </a:p>
        </p:txBody>
      </p:sp>
      <p:sp>
        <p:nvSpPr>
          <p:cNvPr id="12" name="Прямоугольный треугольник 11"/>
          <p:cNvSpPr/>
          <p:nvPr/>
        </p:nvSpPr>
        <p:spPr>
          <a:xfrm rot="420000" flipV="1">
            <a:off x="12806614" y="6431723"/>
            <a:ext cx="248717" cy="18653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lIns="130622" tIns="65311" rIns="130622" bIns="65311" rtlCol="0" anchor="ctr"/>
          <a:lstStyle/>
          <a:p>
            <a:pPr algn="ctr" eaLnBrk="1" latinLnBrk="0" hangingPunct="1"/>
            <a:endParaRPr kumimoji="0" lang="en-US" dirty="0"/>
          </a:p>
        </p:txBody>
      </p:sp>
      <p:sp>
        <p:nvSpPr>
          <p:cNvPr id="2" name="Заголовок 1"/>
          <p:cNvSpPr>
            <a:spLocks noGrp="1"/>
          </p:cNvSpPr>
          <p:nvPr>
            <p:ph type="title"/>
          </p:nvPr>
        </p:nvSpPr>
        <p:spPr>
          <a:xfrm>
            <a:off x="975360" y="1412396"/>
            <a:ext cx="3540557" cy="1899145"/>
          </a:xfrm>
        </p:spPr>
        <p:txBody>
          <a:bodyPr vert="horz" lIns="65311" tIns="65311" rIns="65311" bIns="65311" anchor="b"/>
          <a:lstStyle>
            <a:lvl1pPr algn="l">
              <a:buNone/>
              <a:defRPr sz="2900" b="1">
                <a:solidFill>
                  <a:schemeClr val="tx2"/>
                </a:solidFill>
              </a:defRPr>
            </a:lvl1pPr>
          </a:lstStyle>
          <a:p>
            <a:r>
              <a:rPr kumimoji="0" lang="ru-RU"/>
              <a:t>Образец заголовка</a:t>
            </a:r>
            <a:endParaRPr kumimoji="0" lang="en-US"/>
          </a:p>
        </p:txBody>
      </p:sp>
      <p:sp>
        <p:nvSpPr>
          <p:cNvPr id="4" name="Текст 3"/>
          <p:cNvSpPr>
            <a:spLocks noGrp="1"/>
          </p:cNvSpPr>
          <p:nvPr>
            <p:ph type="body" sz="half" idx="2"/>
          </p:nvPr>
        </p:nvSpPr>
        <p:spPr>
          <a:xfrm>
            <a:off x="975360" y="3394542"/>
            <a:ext cx="3535680" cy="2615184"/>
          </a:xfrm>
        </p:spPr>
        <p:txBody>
          <a:bodyPr lIns="91435" rIns="65311" bIns="65311" anchor="t"/>
          <a:lstStyle>
            <a:lvl1pPr marL="0" indent="0" algn="l">
              <a:spcBef>
                <a:spcPts val="357"/>
              </a:spcBef>
              <a:buFontTx/>
              <a:buNone/>
              <a:defRPr sz="1900"/>
            </a:lvl1pPr>
            <a:lvl2pPr>
              <a:defRPr sz="1700"/>
            </a:lvl2pPr>
            <a:lvl3pPr>
              <a:defRPr sz="1400"/>
            </a:lvl3pPr>
            <a:lvl4pPr>
              <a:defRPr sz="1300"/>
            </a:lvl4pPr>
            <a:lvl5pPr>
              <a:defRPr sz="1300"/>
            </a:lvl5pPr>
          </a:lstStyle>
          <a:p>
            <a:pPr lvl="0" eaLnBrk="1" latinLnBrk="0" hangingPunct="1"/>
            <a:r>
              <a:rPr kumimoji="0" lang="ru-RU"/>
              <a:t>Образец текста</a:t>
            </a:r>
          </a:p>
        </p:txBody>
      </p:sp>
      <p:sp>
        <p:nvSpPr>
          <p:cNvPr id="5" name="Дата 4"/>
          <p:cNvSpPr>
            <a:spLocks noGrp="1"/>
          </p:cNvSpPr>
          <p:nvPr>
            <p:ph type="dt" sz="half" idx="10"/>
          </p:nvPr>
        </p:nvSpPr>
        <p:spPr/>
        <p:txBody>
          <a:bodyPr/>
          <a:lstStyle/>
          <a:p>
            <a:endParaRPr lang="en-US" dirty="0"/>
          </a:p>
        </p:txBody>
      </p:sp>
      <p:sp>
        <p:nvSpPr>
          <p:cNvPr id="6" name="Нижний колонтитул 5"/>
          <p:cNvSpPr>
            <a:spLocks noGrp="1"/>
          </p:cNvSpPr>
          <p:nvPr>
            <p:ph type="ftr" sz="quarter" idx="11"/>
          </p:nvPr>
        </p:nvSpPr>
        <p:spPr/>
        <p:txBody>
          <a:bodyPr/>
          <a:lstStyle/>
          <a:p>
            <a:endParaRPr kumimoji="0" lang="en-US" dirty="0"/>
          </a:p>
        </p:txBody>
      </p:sp>
      <p:sp>
        <p:nvSpPr>
          <p:cNvPr id="7" name="Номер слайда 6"/>
          <p:cNvSpPr>
            <a:spLocks noGrp="1"/>
          </p:cNvSpPr>
          <p:nvPr>
            <p:ph type="sldNum" sz="quarter" idx="12"/>
          </p:nvPr>
        </p:nvSpPr>
        <p:spPr>
          <a:xfrm>
            <a:off x="12923520" y="7627621"/>
            <a:ext cx="975360" cy="438150"/>
          </a:xfrm>
        </p:spPr>
        <p:txBody>
          <a:bodyPr/>
          <a:lstStyle/>
          <a:p>
            <a:fld id="{042AED99-7FB4-404E-8A97-64753DCE42EC}" type="slidenum">
              <a:rPr kumimoji="0" lang="en-US" smtClean="0"/>
              <a:pPr/>
              <a:t>‹#›</a:t>
            </a:fld>
            <a:endParaRPr kumimoji="0" lang="en-US" dirty="0"/>
          </a:p>
        </p:txBody>
      </p:sp>
      <p:sp>
        <p:nvSpPr>
          <p:cNvPr id="3" name="Рисунок 2"/>
          <p:cNvSpPr>
            <a:spLocks noGrp="1"/>
          </p:cNvSpPr>
          <p:nvPr>
            <p:ph type="pic" idx="1"/>
          </p:nvPr>
        </p:nvSpPr>
        <p:spPr>
          <a:xfrm rot="420000">
            <a:off x="5577269" y="1439420"/>
            <a:ext cx="7388352" cy="4718304"/>
          </a:xfrm>
          <a:prstGeom prst="rect">
            <a:avLst/>
          </a:prstGeom>
          <a:solidFill>
            <a:schemeClr val="bg2"/>
          </a:solidFill>
          <a:ln w="3000" cap="rnd">
            <a:solidFill>
              <a:srgbClr val="C0C0C0"/>
            </a:solidFill>
            <a:round/>
          </a:ln>
          <a:effectLst/>
        </p:spPr>
        <p:txBody>
          <a:bodyPr/>
          <a:lstStyle>
            <a:lvl1pPr marL="0" indent="0">
              <a:buNone/>
              <a:defRPr sz="4600"/>
            </a:lvl1pPr>
          </a:lstStyle>
          <a:p>
            <a:r>
              <a:rPr kumimoji="0" lang="ru-RU" dirty="0"/>
              <a:t>Вставка рисунка</a:t>
            </a:r>
            <a:endParaRPr kumimoji="0" lang="en-US" dirty="0"/>
          </a:p>
        </p:txBody>
      </p:sp>
      <p:sp>
        <p:nvSpPr>
          <p:cNvPr id="10" name="Полилиния 9"/>
          <p:cNvSpPr>
            <a:spLocks/>
          </p:cNvSpPr>
          <p:nvPr/>
        </p:nvSpPr>
        <p:spPr bwMode="auto">
          <a:xfrm flipV="1">
            <a:off x="-15240" y="6979920"/>
            <a:ext cx="14660880" cy="124968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130622" tIns="65311" rIns="130622" bIns="65311" anchor="t" compatLnSpc="1"/>
          <a:lstStyle/>
          <a:p>
            <a:pPr marL="0" algn="l" rtl="0" eaLnBrk="1" latinLnBrk="0" hangingPunct="1"/>
            <a:endParaRPr kumimoji="0" lang="en-US" dirty="0">
              <a:solidFill>
                <a:schemeClr val="tx1"/>
              </a:solidFill>
              <a:latin typeface="+mn-lt"/>
              <a:ea typeface="+mn-ea"/>
              <a:cs typeface="+mn-cs"/>
            </a:endParaRPr>
          </a:p>
        </p:txBody>
      </p:sp>
      <p:sp>
        <p:nvSpPr>
          <p:cNvPr id="11" name="Полилиния 10"/>
          <p:cNvSpPr>
            <a:spLocks/>
          </p:cNvSpPr>
          <p:nvPr/>
        </p:nvSpPr>
        <p:spPr bwMode="auto">
          <a:xfrm flipV="1">
            <a:off x="7010400" y="7463791"/>
            <a:ext cx="7620000" cy="765810"/>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130622" tIns="65311" rIns="130622" bIns="65311" anchor="t" compatLnSpc="1"/>
          <a:lstStyle/>
          <a:p>
            <a:pPr marL="0" algn="l" rtl="0" eaLnBrk="1" latinLnBrk="0" hangingPunct="1"/>
            <a:endParaRPr kumimoji="0" lang="en-US" dirty="0">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Полилиния 6"/>
          <p:cNvSpPr>
            <a:spLocks/>
          </p:cNvSpPr>
          <p:nvPr/>
        </p:nvSpPr>
        <p:spPr bwMode="auto">
          <a:xfrm>
            <a:off x="-15240" y="-8573"/>
            <a:ext cx="14660880" cy="124968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130622" tIns="65311" rIns="130622" bIns="65311" anchor="t" compatLnSpc="1"/>
          <a:lstStyle/>
          <a:p>
            <a:pPr marL="0" algn="l" rtl="0" eaLnBrk="1" latinLnBrk="0" hangingPunct="1"/>
            <a:endParaRPr kumimoji="0" lang="en-US" dirty="0">
              <a:solidFill>
                <a:schemeClr val="tx1"/>
              </a:solidFill>
              <a:latin typeface="+mn-lt"/>
              <a:ea typeface="+mn-ea"/>
              <a:cs typeface="+mn-cs"/>
            </a:endParaRPr>
          </a:p>
        </p:txBody>
      </p:sp>
      <p:sp>
        <p:nvSpPr>
          <p:cNvPr id="8" name="Полилиния 7"/>
          <p:cNvSpPr>
            <a:spLocks/>
          </p:cNvSpPr>
          <p:nvPr/>
        </p:nvSpPr>
        <p:spPr bwMode="auto">
          <a:xfrm>
            <a:off x="7010400" y="-8572"/>
            <a:ext cx="7620000" cy="765810"/>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130622" tIns="65311" rIns="130622" bIns="65311" anchor="t" compatLnSpc="1"/>
          <a:lstStyle/>
          <a:p>
            <a:pPr marL="0" algn="l" rtl="0" eaLnBrk="1" latinLnBrk="0" hangingPunct="1"/>
            <a:endParaRPr kumimoji="0" lang="en-US" dirty="0">
              <a:solidFill>
                <a:schemeClr val="tx1"/>
              </a:solidFill>
              <a:latin typeface="+mn-lt"/>
              <a:ea typeface="+mn-ea"/>
              <a:cs typeface="+mn-cs"/>
            </a:endParaRPr>
          </a:p>
        </p:txBody>
      </p:sp>
      <p:sp>
        <p:nvSpPr>
          <p:cNvPr id="9" name="Заголовок 8"/>
          <p:cNvSpPr>
            <a:spLocks noGrp="1"/>
          </p:cNvSpPr>
          <p:nvPr>
            <p:ph type="title"/>
          </p:nvPr>
        </p:nvSpPr>
        <p:spPr>
          <a:xfrm>
            <a:off x="731520" y="844906"/>
            <a:ext cx="13167360" cy="1371600"/>
          </a:xfrm>
          <a:prstGeom prst="rect">
            <a:avLst/>
          </a:prstGeom>
        </p:spPr>
        <p:txBody>
          <a:bodyPr vert="horz" lIns="0" tIns="65311" rIns="0" bIns="0" anchor="b">
            <a:normAutofit/>
          </a:bodyPr>
          <a:lstStyle/>
          <a:p>
            <a:r>
              <a:rPr kumimoji="0" lang="ru-RU"/>
              <a:t>Образец заголовка</a:t>
            </a:r>
            <a:endParaRPr kumimoji="0" lang="en-US"/>
          </a:p>
        </p:txBody>
      </p:sp>
      <p:sp>
        <p:nvSpPr>
          <p:cNvPr id="30" name="Текст 29"/>
          <p:cNvSpPr>
            <a:spLocks noGrp="1"/>
          </p:cNvSpPr>
          <p:nvPr>
            <p:ph type="body" idx="1"/>
          </p:nvPr>
        </p:nvSpPr>
        <p:spPr>
          <a:xfrm>
            <a:off x="731520" y="2322576"/>
            <a:ext cx="13167360" cy="5266944"/>
          </a:xfrm>
          <a:prstGeom prst="rect">
            <a:avLst/>
          </a:prstGeom>
        </p:spPr>
        <p:txBody>
          <a:bodyPr vert="horz" lIns="130622" tIns="65311" rIns="130622" bIns="65311">
            <a:normAutofit/>
          </a:bodyPr>
          <a:lstStyle/>
          <a:p>
            <a:pPr lvl="0" eaLnBrk="1" latinLnBrk="0" hangingPunct="1"/>
            <a:r>
              <a:rPr kumimoji="0" lang="ru-RU"/>
              <a:t>Образец текста</a:t>
            </a:r>
          </a:p>
          <a:p>
            <a:pPr lvl="1" eaLnBrk="1" latinLnBrk="0" hangingPunct="1"/>
            <a:r>
              <a:rPr kumimoji="0" lang="ru-RU"/>
              <a:t>Второй уровень</a:t>
            </a:r>
          </a:p>
          <a:p>
            <a:pPr lvl="2" eaLnBrk="1" latinLnBrk="0" hangingPunct="1"/>
            <a:r>
              <a:rPr kumimoji="0" lang="ru-RU"/>
              <a:t>Третий уровень</a:t>
            </a:r>
          </a:p>
          <a:p>
            <a:pPr lvl="3" eaLnBrk="1" latinLnBrk="0" hangingPunct="1"/>
            <a:r>
              <a:rPr kumimoji="0" lang="ru-RU"/>
              <a:t>Четвертый уровень</a:t>
            </a:r>
          </a:p>
          <a:p>
            <a:pPr lvl="4" eaLnBrk="1" latinLnBrk="0" hangingPunct="1"/>
            <a:r>
              <a:rPr kumimoji="0" lang="ru-RU"/>
              <a:t>Пятый уровень</a:t>
            </a:r>
            <a:endParaRPr kumimoji="0" lang="en-US"/>
          </a:p>
        </p:txBody>
      </p:sp>
      <p:sp>
        <p:nvSpPr>
          <p:cNvPr id="10" name="Дата 9"/>
          <p:cNvSpPr>
            <a:spLocks noGrp="1"/>
          </p:cNvSpPr>
          <p:nvPr>
            <p:ph type="dt" sz="half" idx="2"/>
          </p:nvPr>
        </p:nvSpPr>
        <p:spPr>
          <a:xfrm>
            <a:off x="731520" y="7627621"/>
            <a:ext cx="3413760" cy="438150"/>
          </a:xfrm>
          <a:prstGeom prst="rect">
            <a:avLst/>
          </a:prstGeom>
        </p:spPr>
        <p:txBody>
          <a:bodyPr vert="horz" lIns="0" tIns="0" rIns="0" bIns="0" anchor="b"/>
          <a:lstStyle>
            <a:lvl1pPr algn="l" eaLnBrk="1" latinLnBrk="0" hangingPunct="1">
              <a:defRPr kumimoji="0" sz="1700">
                <a:solidFill>
                  <a:schemeClr val="tx2">
                    <a:shade val="90000"/>
                  </a:schemeClr>
                </a:solidFill>
              </a:defRPr>
            </a:lvl1pPr>
          </a:lstStyle>
          <a:p>
            <a:endParaRPr lang="en-US" dirty="0">
              <a:solidFill>
                <a:schemeClr val="tx2">
                  <a:shade val="90000"/>
                </a:schemeClr>
              </a:solidFill>
            </a:endParaRPr>
          </a:p>
        </p:txBody>
      </p:sp>
      <p:sp>
        <p:nvSpPr>
          <p:cNvPr id="22" name="Нижний колонтитул 21"/>
          <p:cNvSpPr>
            <a:spLocks noGrp="1"/>
          </p:cNvSpPr>
          <p:nvPr>
            <p:ph type="ftr" sz="quarter" idx="3"/>
          </p:nvPr>
        </p:nvSpPr>
        <p:spPr>
          <a:xfrm>
            <a:off x="4267200" y="7627621"/>
            <a:ext cx="5364480" cy="438150"/>
          </a:xfrm>
          <a:prstGeom prst="rect">
            <a:avLst/>
          </a:prstGeom>
        </p:spPr>
        <p:txBody>
          <a:bodyPr vert="horz" lIns="0" tIns="0" rIns="0" bIns="0" anchor="b"/>
          <a:lstStyle>
            <a:lvl1pPr algn="l" eaLnBrk="1" latinLnBrk="0" hangingPunct="1">
              <a:defRPr kumimoji="0" sz="1700">
                <a:solidFill>
                  <a:schemeClr val="tx2">
                    <a:shade val="90000"/>
                  </a:schemeClr>
                </a:solidFill>
              </a:defRPr>
            </a:lvl1pPr>
          </a:lstStyle>
          <a:p>
            <a:pPr algn="l" eaLnBrk="1" latinLnBrk="0" hangingPunct="1"/>
            <a:endParaRPr kumimoji="0" lang="en-US" dirty="0">
              <a:solidFill>
                <a:schemeClr val="tx2">
                  <a:shade val="90000"/>
                </a:schemeClr>
              </a:solidFill>
            </a:endParaRPr>
          </a:p>
        </p:txBody>
      </p:sp>
      <p:sp>
        <p:nvSpPr>
          <p:cNvPr id="18" name="Номер слайда 17"/>
          <p:cNvSpPr>
            <a:spLocks noGrp="1"/>
          </p:cNvSpPr>
          <p:nvPr>
            <p:ph type="sldNum" sz="quarter" idx="4"/>
          </p:nvPr>
        </p:nvSpPr>
        <p:spPr>
          <a:xfrm>
            <a:off x="12679680" y="7627621"/>
            <a:ext cx="1219200" cy="438150"/>
          </a:xfrm>
          <a:prstGeom prst="rect">
            <a:avLst/>
          </a:prstGeom>
        </p:spPr>
        <p:txBody>
          <a:bodyPr vert="horz" lIns="0" tIns="0" rIns="0" bIns="0" anchor="b"/>
          <a:lstStyle>
            <a:lvl1pPr algn="r" eaLnBrk="1" latinLnBrk="0" hangingPunct="1">
              <a:defRPr kumimoji="0" sz="1700">
                <a:solidFill>
                  <a:schemeClr val="tx2">
                    <a:shade val="90000"/>
                  </a:schemeClr>
                </a:solidFill>
              </a:defRPr>
            </a:lvl1pPr>
          </a:lstStyle>
          <a:p>
            <a:fld id="{042AED99-7FB4-404E-8A97-64753DCE42EC}" type="slidenum">
              <a:rPr kumimoji="0" lang="en-US" smtClean="0"/>
              <a:pPr/>
              <a:t>‹#›</a:t>
            </a:fld>
            <a:endParaRPr kumimoji="0" lang="en-US" dirty="0">
              <a:solidFill>
                <a:schemeClr val="tx2">
                  <a:shade val="90000"/>
                </a:schemeClr>
              </a:solidFill>
            </a:endParaRPr>
          </a:p>
        </p:txBody>
      </p:sp>
      <p:grpSp>
        <p:nvGrpSpPr>
          <p:cNvPr id="2" name="Группа 1"/>
          <p:cNvGrpSpPr/>
          <p:nvPr/>
        </p:nvGrpSpPr>
        <p:grpSpPr>
          <a:xfrm>
            <a:off x="-30427" y="242890"/>
            <a:ext cx="14688877" cy="779069"/>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gr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6" r:id="rId13"/>
    <p:sldLayoutId id="2147483699" r:id="rId14"/>
    <p:sldLayoutId id="2147483700" r:id="rId15"/>
    <p:sldLayoutId id="2147483701" r:id="rId16"/>
    <p:sldLayoutId id="2147483702" r:id="rId17"/>
    <p:sldLayoutId id="2147483703" r:id="rId18"/>
  </p:sldLayoutIdLst>
  <p:hf hdr="0" dt="0"/>
  <p:txStyles>
    <p:titleStyle>
      <a:lvl1pPr algn="l" rtl="0" eaLnBrk="1" latinLnBrk="0" hangingPunct="1">
        <a:spcBef>
          <a:spcPct val="0"/>
        </a:spcBef>
        <a:buNone/>
        <a:defRPr kumimoji="0" sz="7100" b="0" kern="1200">
          <a:ln>
            <a:noFill/>
          </a:ln>
          <a:solidFill>
            <a:schemeClr val="tx2"/>
          </a:solidFill>
          <a:effectLst/>
          <a:latin typeface="+mj-lt"/>
          <a:ea typeface="+mj-ea"/>
          <a:cs typeface="+mj-cs"/>
        </a:defRPr>
      </a:lvl1pPr>
    </p:titleStyle>
    <p:bodyStyle>
      <a:lvl1pPr marL="391866" indent="-391866" algn="l" rtl="0" eaLnBrk="1" latinLnBrk="0" hangingPunct="1">
        <a:spcBef>
          <a:spcPct val="20000"/>
        </a:spcBef>
        <a:buClr>
          <a:schemeClr val="accent3"/>
        </a:buClr>
        <a:buSzPct val="95000"/>
        <a:buFont typeface="Wingdings 2"/>
        <a:buChar char=""/>
        <a:defRPr kumimoji="0" sz="3700" kern="1200">
          <a:solidFill>
            <a:schemeClr val="tx1"/>
          </a:solidFill>
          <a:latin typeface="+mn-lt"/>
          <a:ea typeface="+mn-ea"/>
          <a:cs typeface="+mn-cs"/>
        </a:defRPr>
      </a:lvl1pPr>
      <a:lvl2pPr marL="914354" indent="-352680" algn="l" rtl="0" eaLnBrk="1" latinLnBrk="0" hangingPunct="1">
        <a:spcBef>
          <a:spcPct val="20000"/>
        </a:spcBef>
        <a:buClr>
          <a:schemeClr val="accent1"/>
        </a:buClr>
        <a:buSzPct val="85000"/>
        <a:buFont typeface="Wingdings 2"/>
        <a:buChar char=""/>
        <a:defRPr kumimoji="0" sz="3400" kern="1200">
          <a:solidFill>
            <a:schemeClr val="tx1"/>
          </a:solidFill>
          <a:latin typeface="+mn-lt"/>
          <a:ea typeface="+mn-ea"/>
          <a:cs typeface="+mn-cs"/>
        </a:defRPr>
      </a:lvl2pPr>
      <a:lvl3pPr marL="1306220" indent="-352680" algn="l" rtl="0" eaLnBrk="1" latinLnBrk="0" hangingPunct="1">
        <a:spcBef>
          <a:spcPct val="20000"/>
        </a:spcBef>
        <a:buClr>
          <a:schemeClr val="accent2"/>
        </a:buClr>
        <a:buSzPct val="70000"/>
        <a:buFont typeface="Wingdings 2"/>
        <a:buChar char=""/>
        <a:defRPr kumimoji="0" sz="3000" kern="1200">
          <a:solidFill>
            <a:schemeClr val="tx1"/>
          </a:solidFill>
          <a:latin typeface="+mn-lt"/>
          <a:ea typeface="+mn-ea"/>
          <a:cs typeface="+mn-cs"/>
        </a:defRPr>
      </a:lvl3pPr>
      <a:lvl4pPr marL="1698087" indent="-300431" algn="l" rtl="0" eaLnBrk="1" latinLnBrk="0" hangingPunct="1">
        <a:spcBef>
          <a:spcPct val="20000"/>
        </a:spcBef>
        <a:buClr>
          <a:schemeClr val="accent3"/>
        </a:buClr>
        <a:buSzPct val="65000"/>
        <a:buFont typeface="Wingdings 2"/>
        <a:buChar char=""/>
        <a:defRPr kumimoji="0" sz="2900" kern="1200">
          <a:solidFill>
            <a:schemeClr val="tx1"/>
          </a:solidFill>
          <a:latin typeface="+mn-lt"/>
          <a:ea typeface="+mn-ea"/>
          <a:cs typeface="+mn-cs"/>
        </a:defRPr>
      </a:lvl4pPr>
      <a:lvl5pPr marL="2089953" indent="-300431" algn="l" rtl="0" eaLnBrk="1" latinLnBrk="0" hangingPunct="1">
        <a:spcBef>
          <a:spcPct val="20000"/>
        </a:spcBef>
        <a:buClr>
          <a:schemeClr val="accent4"/>
        </a:buClr>
        <a:buSzPct val="65000"/>
        <a:buFont typeface="Wingdings 2"/>
        <a:buChar char=""/>
        <a:defRPr kumimoji="0" sz="2900" kern="1200">
          <a:solidFill>
            <a:schemeClr val="tx1"/>
          </a:solidFill>
          <a:latin typeface="+mn-lt"/>
          <a:ea typeface="+mn-ea"/>
          <a:cs typeface="+mn-cs"/>
        </a:defRPr>
      </a:lvl5pPr>
      <a:lvl6pPr marL="2481819" indent="-300431" algn="l" rtl="0" eaLnBrk="1" latinLnBrk="0" hangingPunct="1">
        <a:spcBef>
          <a:spcPct val="20000"/>
        </a:spcBef>
        <a:buClr>
          <a:schemeClr val="accent5"/>
        </a:buClr>
        <a:buSzPct val="80000"/>
        <a:buFont typeface="Wingdings 2"/>
        <a:buChar char=""/>
        <a:defRPr kumimoji="0" sz="2600" kern="1200">
          <a:solidFill>
            <a:schemeClr val="tx1"/>
          </a:solidFill>
          <a:latin typeface="+mn-lt"/>
          <a:ea typeface="+mn-ea"/>
          <a:cs typeface="+mn-cs"/>
        </a:defRPr>
      </a:lvl6pPr>
      <a:lvl7pPr marL="2743063" indent="-261244" algn="l" rtl="0" eaLnBrk="1" latinLnBrk="0" hangingPunct="1">
        <a:spcBef>
          <a:spcPct val="20000"/>
        </a:spcBef>
        <a:buClr>
          <a:schemeClr val="accent6"/>
        </a:buClr>
        <a:buSzPct val="80000"/>
        <a:buFont typeface="Wingdings 2"/>
        <a:buChar char=""/>
        <a:defRPr kumimoji="0" sz="2300" kern="1200" baseline="0">
          <a:solidFill>
            <a:schemeClr val="tx1"/>
          </a:solidFill>
          <a:latin typeface="+mn-lt"/>
          <a:ea typeface="+mn-ea"/>
          <a:cs typeface="+mn-cs"/>
        </a:defRPr>
      </a:lvl7pPr>
      <a:lvl8pPr marL="3134929" indent="-261244" algn="l" rtl="0" eaLnBrk="1" latinLnBrk="0" hangingPunct="1">
        <a:spcBef>
          <a:spcPct val="20000"/>
        </a:spcBef>
        <a:buClr>
          <a:schemeClr val="tx2"/>
        </a:buClr>
        <a:buChar char="•"/>
        <a:defRPr kumimoji="0" sz="2300" kern="1200">
          <a:solidFill>
            <a:schemeClr val="tx1"/>
          </a:solidFill>
          <a:latin typeface="+mn-lt"/>
          <a:ea typeface="+mn-ea"/>
          <a:cs typeface="+mn-cs"/>
        </a:defRPr>
      </a:lvl8pPr>
      <a:lvl9pPr marL="3526795" indent="-261244" algn="l" rtl="0" eaLnBrk="1" latinLnBrk="0" hangingPunct="1">
        <a:spcBef>
          <a:spcPct val="20000"/>
        </a:spcBef>
        <a:buClr>
          <a:schemeClr val="tx2"/>
        </a:buClr>
        <a:buFontTx/>
        <a:buChar char="•"/>
        <a:defRPr kumimoji="0" sz="20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653110" algn="l" rtl="0" eaLnBrk="1" latinLnBrk="0" hangingPunct="1">
        <a:defRPr kumimoji="0" kern="1200">
          <a:solidFill>
            <a:schemeClr val="tx1"/>
          </a:solidFill>
          <a:latin typeface="+mn-lt"/>
          <a:ea typeface="+mn-ea"/>
          <a:cs typeface="+mn-cs"/>
        </a:defRPr>
      </a:lvl2pPr>
      <a:lvl3pPr marL="1306220" algn="l" rtl="0" eaLnBrk="1" latinLnBrk="0" hangingPunct="1">
        <a:defRPr kumimoji="0" kern="1200">
          <a:solidFill>
            <a:schemeClr val="tx1"/>
          </a:solidFill>
          <a:latin typeface="+mn-lt"/>
          <a:ea typeface="+mn-ea"/>
          <a:cs typeface="+mn-cs"/>
        </a:defRPr>
      </a:lvl3pPr>
      <a:lvl4pPr marL="1959331" algn="l" rtl="0" eaLnBrk="1" latinLnBrk="0" hangingPunct="1">
        <a:defRPr kumimoji="0" kern="1200">
          <a:solidFill>
            <a:schemeClr val="tx1"/>
          </a:solidFill>
          <a:latin typeface="+mn-lt"/>
          <a:ea typeface="+mn-ea"/>
          <a:cs typeface="+mn-cs"/>
        </a:defRPr>
      </a:lvl4pPr>
      <a:lvl5pPr marL="2612441" algn="l" rtl="0" eaLnBrk="1" latinLnBrk="0" hangingPunct="1">
        <a:defRPr kumimoji="0" kern="1200">
          <a:solidFill>
            <a:schemeClr val="tx1"/>
          </a:solidFill>
          <a:latin typeface="+mn-lt"/>
          <a:ea typeface="+mn-ea"/>
          <a:cs typeface="+mn-cs"/>
        </a:defRPr>
      </a:lvl5pPr>
      <a:lvl6pPr marL="3265551" algn="l" rtl="0" eaLnBrk="1" latinLnBrk="0" hangingPunct="1">
        <a:defRPr kumimoji="0" kern="1200">
          <a:solidFill>
            <a:schemeClr val="tx1"/>
          </a:solidFill>
          <a:latin typeface="+mn-lt"/>
          <a:ea typeface="+mn-ea"/>
          <a:cs typeface="+mn-cs"/>
        </a:defRPr>
      </a:lvl6pPr>
      <a:lvl7pPr marL="3918661" algn="l" rtl="0" eaLnBrk="1" latinLnBrk="0" hangingPunct="1">
        <a:defRPr kumimoji="0" kern="1200">
          <a:solidFill>
            <a:schemeClr val="tx1"/>
          </a:solidFill>
          <a:latin typeface="+mn-lt"/>
          <a:ea typeface="+mn-ea"/>
          <a:cs typeface="+mn-cs"/>
        </a:defRPr>
      </a:lvl7pPr>
      <a:lvl8pPr marL="4571771" algn="l" rtl="0" eaLnBrk="1" latinLnBrk="0" hangingPunct="1">
        <a:defRPr kumimoji="0" kern="1200">
          <a:solidFill>
            <a:schemeClr val="tx1"/>
          </a:solidFill>
          <a:latin typeface="+mn-lt"/>
          <a:ea typeface="+mn-ea"/>
          <a:cs typeface="+mn-cs"/>
        </a:defRPr>
      </a:lvl8pPr>
      <a:lvl9pPr marL="5224882"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25.png"/><Relationship Id="rId11" Type="http://schemas.openxmlformats.org/officeDocument/2006/relationships/image" Target="../media/image4.jpe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33.png"/><Relationship Id="rId11" Type="http://schemas.openxmlformats.org/officeDocument/2006/relationships/image" Target="../media/image4.jpe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jpeg"/><Relationship Id="rId7"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jpe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17.xml"/><Relationship Id="rId5" Type="http://schemas.openxmlformats.org/officeDocument/2006/relationships/image" Target="../media/image45.emf"/><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hyperlink" Target="mailto:Taub40@mail.r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4.jpe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4.jpeg"/><Relationship Id="rId5" Type="http://schemas.openxmlformats.org/officeDocument/2006/relationships/image" Target="../media/image10.pn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jpeg"/><Relationship Id="rId7" Type="http://schemas.openxmlformats.org/officeDocument/2006/relationships/diagramColors" Target="../diagrams/colors2.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15.webp"/></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jpe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showMasterSp="0">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715653"/>
            <a:ext cx="6258920" cy="2498258"/>
          </a:xfrm>
          <a:prstGeom prst="rect">
            <a:avLst/>
          </a:prstGeom>
        </p:spPr>
      </p:pic>
      <p:sp>
        <p:nvSpPr>
          <p:cNvPr id="3" name="Text 0"/>
          <p:cNvSpPr/>
          <p:nvPr/>
        </p:nvSpPr>
        <p:spPr>
          <a:xfrm>
            <a:off x="1767839" y="2978538"/>
            <a:ext cx="12105409" cy="1491237"/>
          </a:xfrm>
          <a:prstGeom prst="rect">
            <a:avLst/>
          </a:prstGeom>
          <a:noFill/>
          <a:ln/>
        </p:spPr>
        <p:txBody>
          <a:bodyPr wrap="square" lIns="0" tIns="0" rIns="0" bIns="0" rtlCol="0" anchor="t"/>
          <a:lstStyle/>
          <a:p>
            <a:pPr algn="ctr">
              <a:lnSpc>
                <a:spcPts val="4700"/>
              </a:lnSpc>
            </a:pPr>
            <a:endParaRPr lang="ru-RU" sz="2400" b="1" i="1" dirty="0">
              <a:solidFill>
                <a:schemeClr val="accent1">
                  <a:lumMod val="75000"/>
                </a:schemeClr>
              </a:solidFill>
              <a:latin typeface="Times New Roman" panose="02020603050405020304" pitchFamily="18" charset="0"/>
              <a:ea typeface="Bitter Medium" pitchFamily="34" charset="-122"/>
              <a:cs typeface="Times New Roman" panose="02020603050405020304" pitchFamily="18" charset="0"/>
            </a:endParaRPr>
          </a:p>
          <a:p>
            <a:pPr algn="ctr">
              <a:lnSpc>
                <a:spcPts val="4700"/>
              </a:lnSpc>
            </a:pPr>
            <a:r>
              <a:rPr lang="ru-RU" sz="2400" b="1" i="1" dirty="0">
                <a:solidFill>
                  <a:schemeClr val="accent1">
                    <a:lumMod val="75000"/>
                  </a:schemeClr>
                </a:solidFill>
                <a:latin typeface="Times New Roman" panose="02020603050405020304" pitchFamily="18" charset="0"/>
                <a:ea typeface="Bitter Medium" pitchFamily="34" charset="-122"/>
                <a:cs typeface="Times New Roman" panose="02020603050405020304" pitchFamily="18" charset="0"/>
              </a:rPr>
              <a:t>Автономная</a:t>
            </a:r>
            <a:r>
              <a:rPr lang="en-US" sz="2400" b="1" i="1" dirty="0">
                <a:solidFill>
                  <a:schemeClr val="accent1">
                    <a:lumMod val="75000"/>
                  </a:schemeClr>
                </a:solidFill>
                <a:latin typeface="Times New Roman" panose="02020603050405020304" pitchFamily="18" charset="0"/>
                <a:ea typeface="Bitter Medium" pitchFamily="34" charset="-122"/>
                <a:cs typeface="Times New Roman" panose="02020603050405020304" pitchFamily="18" charset="0"/>
              </a:rPr>
              <a:t> некоммерческ</a:t>
            </a:r>
            <a:r>
              <a:rPr lang="ru-RU" sz="2400" b="1" i="1" dirty="0">
                <a:solidFill>
                  <a:schemeClr val="accent1">
                    <a:lumMod val="75000"/>
                  </a:schemeClr>
                </a:solidFill>
                <a:latin typeface="Times New Roman" panose="02020603050405020304" pitchFamily="18" charset="0"/>
                <a:ea typeface="Bitter Medium" pitchFamily="34" charset="-122"/>
                <a:cs typeface="Times New Roman" panose="02020603050405020304" pitchFamily="18" charset="0"/>
              </a:rPr>
              <a:t>ая</a:t>
            </a:r>
            <a:r>
              <a:rPr lang="en-US" sz="2400" b="1" i="1" dirty="0">
                <a:solidFill>
                  <a:schemeClr val="accent1">
                    <a:lumMod val="75000"/>
                  </a:schemeClr>
                </a:solidFill>
                <a:latin typeface="Times New Roman" panose="02020603050405020304" pitchFamily="18" charset="0"/>
                <a:ea typeface="Bitter Medium" pitchFamily="34" charset="-122"/>
                <a:cs typeface="Times New Roman" panose="02020603050405020304" pitchFamily="18" charset="0"/>
              </a:rPr>
              <a:t> организаци</a:t>
            </a:r>
            <a:r>
              <a:rPr lang="ru-RU" sz="2400" b="1" i="1" dirty="0">
                <a:solidFill>
                  <a:schemeClr val="accent1">
                    <a:lumMod val="75000"/>
                  </a:schemeClr>
                </a:solidFill>
                <a:latin typeface="Times New Roman" panose="02020603050405020304" pitchFamily="18" charset="0"/>
                <a:ea typeface="Bitter Medium" pitchFamily="34" charset="-122"/>
                <a:cs typeface="Times New Roman" panose="02020603050405020304" pitchFamily="18" charset="0"/>
              </a:rPr>
              <a:t>я по развитию паллиативной помощи</a:t>
            </a:r>
            <a:r>
              <a:rPr lang="en-US" sz="2400" b="1" i="1" dirty="0">
                <a:solidFill>
                  <a:schemeClr val="accent1">
                    <a:lumMod val="75000"/>
                  </a:schemeClr>
                </a:solidFill>
                <a:latin typeface="Times New Roman" panose="02020603050405020304" pitchFamily="18" charset="0"/>
                <a:ea typeface="Bitter Medium" pitchFamily="34" charset="-122"/>
                <a:cs typeface="Times New Roman" panose="02020603050405020304" pitchFamily="18" charset="0"/>
              </a:rPr>
              <a:t> </a:t>
            </a:r>
            <a:endParaRPr lang="ru-RU" sz="2400" b="1" i="1" dirty="0">
              <a:solidFill>
                <a:schemeClr val="accent1">
                  <a:lumMod val="75000"/>
                </a:schemeClr>
              </a:solidFill>
              <a:latin typeface="Times New Roman" panose="02020603050405020304" pitchFamily="18" charset="0"/>
              <a:ea typeface="Bitter Medium" pitchFamily="34" charset="-122"/>
              <a:cs typeface="Times New Roman" panose="02020603050405020304" pitchFamily="18" charset="0"/>
            </a:endParaRPr>
          </a:p>
        </p:txBody>
      </p:sp>
      <p:sp>
        <p:nvSpPr>
          <p:cNvPr id="4" name="Text 1"/>
          <p:cNvSpPr/>
          <p:nvPr/>
        </p:nvSpPr>
        <p:spPr>
          <a:xfrm>
            <a:off x="672467" y="7216877"/>
            <a:ext cx="13285470" cy="482896"/>
          </a:xfrm>
          <a:prstGeom prst="rect">
            <a:avLst/>
          </a:prstGeom>
          <a:noFill/>
          <a:ln/>
        </p:spPr>
        <p:txBody>
          <a:bodyPr wrap="none" lIns="0" tIns="0" rIns="0" bIns="0" rtlCol="0" anchor="t"/>
          <a:lstStyle/>
          <a:p>
            <a:pPr algn="ctr">
              <a:lnSpc>
                <a:spcPts val="2400"/>
              </a:lnSpc>
            </a:pPr>
            <a:r>
              <a:rPr lang="ru-RU" sz="1600" dirty="0">
                <a:solidFill>
                  <a:srgbClr val="2B2E3C"/>
                </a:solidFill>
                <a:latin typeface="Times New Roman" panose="02020603050405020304" pitchFamily="18" charset="0"/>
                <a:ea typeface="Open Sans" pitchFamily="34" charset="-122"/>
                <a:cs typeface="Times New Roman" panose="02020603050405020304" pitchFamily="18" charset="0"/>
              </a:rPr>
              <a:t>г</a:t>
            </a:r>
            <a:r>
              <a:rPr lang="en-US" sz="1600" dirty="0">
                <a:solidFill>
                  <a:srgbClr val="2B2E3C"/>
                </a:solidFill>
                <a:latin typeface="Times New Roman" panose="02020603050405020304" pitchFamily="18" charset="0"/>
                <a:ea typeface="Open Sans" pitchFamily="34" charset="-122"/>
                <a:cs typeface="Times New Roman" panose="02020603050405020304" pitchFamily="18" charset="0"/>
              </a:rPr>
              <a:t>. Москва</a:t>
            </a:r>
            <a:endParaRPr lang="ru-RU" sz="1600" dirty="0">
              <a:solidFill>
                <a:srgbClr val="2B2E3C"/>
              </a:solidFill>
              <a:latin typeface="Times New Roman" panose="02020603050405020304" pitchFamily="18" charset="0"/>
              <a:ea typeface="Open Sans" pitchFamily="34" charset="-122"/>
              <a:cs typeface="Times New Roman" panose="02020603050405020304" pitchFamily="18" charset="0"/>
            </a:endParaRPr>
          </a:p>
          <a:p>
            <a:pPr algn="ctr">
              <a:lnSpc>
                <a:spcPts val="2400"/>
              </a:lnSpc>
            </a:pPr>
            <a:r>
              <a:rPr lang="en-US" sz="1600" dirty="0">
                <a:solidFill>
                  <a:srgbClr val="2B2E3C"/>
                </a:solidFill>
                <a:latin typeface="Times New Roman" panose="02020603050405020304" pitchFamily="18" charset="0"/>
                <a:ea typeface="Open Sans" pitchFamily="34" charset="-122"/>
                <a:cs typeface="Times New Roman" panose="02020603050405020304" pitchFamily="18" charset="0"/>
              </a:rPr>
              <a:t>2025 год</a:t>
            </a:r>
            <a:endParaRPr lang="en-US" sz="1600" dirty="0">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id="{E20DEE8E-6794-40AD-BB43-3B97BCACE9E1}"/>
              </a:ext>
            </a:extLst>
          </p:cNvPr>
          <p:cNvPicPr>
            <a:picLocks noChangeAspect="1"/>
          </p:cNvPicPr>
          <p:nvPr/>
        </p:nvPicPr>
        <p:blipFill>
          <a:blip r:embed="rId4"/>
          <a:stretch>
            <a:fillRect/>
          </a:stretch>
        </p:blipFill>
        <p:spPr>
          <a:xfrm>
            <a:off x="7851717" y="4770039"/>
            <a:ext cx="6664383" cy="244683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0"/>
          <p:cNvSpPr/>
          <p:nvPr/>
        </p:nvSpPr>
        <p:spPr>
          <a:xfrm>
            <a:off x="713065" y="723663"/>
            <a:ext cx="11490842" cy="636628"/>
          </a:xfrm>
          <a:prstGeom prst="rect">
            <a:avLst/>
          </a:prstGeom>
          <a:noFill/>
          <a:ln/>
        </p:spPr>
        <p:txBody>
          <a:bodyPr wrap="none" lIns="0" tIns="0" rIns="0" bIns="0" rtlCol="0" anchor="t"/>
          <a:lstStyle/>
          <a:p>
            <a:pPr algn="r">
              <a:lnSpc>
                <a:spcPts val="5000"/>
              </a:lnSpc>
            </a:pPr>
            <a:endParaRPr lang="ru-RU" sz="4000" dirty="0">
              <a:solidFill>
                <a:schemeClr val="accent3">
                  <a:lumMod val="75000"/>
                </a:schemeClr>
              </a:solidFill>
              <a:latin typeface="Bitter Medium" pitchFamily="34" charset="0"/>
              <a:ea typeface="Bitter Medium" pitchFamily="34" charset="-122"/>
              <a:cs typeface="Bitter Medium" pitchFamily="34" charset="-120"/>
            </a:endParaRPr>
          </a:p>
        </p:txBody>
      </p:sp>
      <p:sp>
        <p:nvSpPr>
          <p:cNvPr id="3" name="Text 1"/>
          <p:cNvSpPr/>
          <p:nvPr/>
        </p:nvSpPr>
        <p:spPr>
          <a:xfrm>
            <a:off x="639266" y="1034842"/>
            <a:ext cx="12867853" cy="738023"/>
          </a:xfrm>
          <a:prstGeom prst="rect">
            <a:avLst/>
          </a:prstGeom>
          <a:noFill/>
          <a:ln/>
        </p:spPr>
        <p:txBody>
          <a:bodyPr wrap="square" lIns="0" tIns="0" rIns="0" bIns="0" rtlCol="0" anchor="t"/>
          <a:lstStyle/>
          <a:p>
            <a:endParaRPr lang="ru-RU" sz="1400" b="1" i="1" dirty="0">
              <a:solidFill>
                <a:schemeClr val="accent1"/>
              </a:solidFill>
              <a:latin typeface="Times New Roman" panose="02020603050405020304" pitchFamily="18" charset="0"/>
              <a:ea typeface="Open Sans" pitchFamily="34" charset="-122"/>
              <a:cs typeface="Times New Roman" panose="02020603050405020304" pitchFamily="18" charset="0"/>
            </a:endParaRPr>
          </a:p>
          <a:p>
            <a:r>
              <a:rPr lang="ru-RU" sz="1400" b="1" i="1" dirty="0">
                <a:solidFill>
                  <a:schemeClr val="accent1"/>
                </a:solidFill>
                <a:latin typeface="Times New Roman" panose="02020603050405020304" pitchFamily="18" charset="0"/>
                <a:ea typeface="Open Sans" pitchFamily="34" charset="-122"/>
                <a:cs typeface="Times New Roman" panose="02020603050405020304" pitchFamily="18" charset="0"/>
              </a:rPr>
              <a:t>В Наблюдательный совет</a:t>
            </a:r>
            <a:r>
              <a:rPr lang="en-US" sz="1400" b="1" i="1" dirty="0">
                <a:solidFill>
                  <a:schemeClr val="accent1"/>
                </a:solidFill>
                <a:latin typeface="Times New Roman" panose="02020603050405020304" pitchFamily="18" charset="0"/>
                <a:ea typeface="Open Sans" pitchFamily="34" charset="-122"/>
                <a:cs typeface="Times New Roman" panose="02020603050405020304" pitchFamily="18" charset="0"/>
              </a:rPr>
              <a:t> </a:t>
            </a:r>
            <a:r>
              <a:rPr lang="ru-RU" sz="1400" b="1" i="1" dirty="0">
                <a:solidFill>
                  <a:schemeClr val="accent1"/>
                </a:solidFill>
                <a:latin typeface="Times New Roman" panose="02020603050405020304" pitchFamily="18" charset="0"/>
                <a:ea typeface="Open Sans" pitchFamily="34" charset="-122"/>
                <a:cs typeface="Times New Roman" panose="02020603050405020304" pitchFamily="18" charset="0"/>
              </a:rPr>
              <a:t>Организации вошли 22 ведущих эксперта по паллиативной помощи из России и  стран Содружества независимых Государств (</a:t>
            </a:r>
            <a:r>
              <a:rPr lang="ru-RU" sz="1400" i="1" dirty="0">
                <a:solidFill>
                  <a:schemeClr val="accent1"/>
                </a:solidFill>
                <a:latin typeface="Times New Roman" panose="02020603050405020304" pitchFamily="18" charset="0"/>
                <a:ea typeface="Open Sans" pitchFamily="34" charset="-122"/>
                <a:cs typeface="Times New Roman" panose="02020603050405020304" pitchFamily="18" charset="0"/>
              </a:rPr>
              <a:t>СНГ</a:t>
            </a:r>
            <a:r>
              <a:rPr lang="ru-RU" sz="1400" b="1" i="1" dirty="0">
                <a:solidFill>
                  <a:schemeClr val="accent1"/>
                </a:solidFill>
                <a:latin typeface="Times New Roman" panose="02020603050405020304" pitchFamily="18" charset="0"/>
                <a:ea typeface="Open Sans" pitchFamily="34" charset="-122"/>
                <a:cs typeface="Times New Roman" panose="02020603050405020304" pitchFamily="18" charset="0"/>
              </a:rPr>
              <a:t>)</a:t>
            </a:r>
            <a:endParaRPr lang="en-US" sz="1400" b="1" i="1" dirty="0">
              <a:solidFill>
                <a:schemeClr val="accent1"/>
              </a:solidFill>
              <a:latin typeface="Times New Roman" panose="02020603050405020304" pitchFamily="18" charset="0"/>
              <a:cs typeface="Times New Roman" panose="02020603050405020304" pitchFamily="18" charset="0"/>
            </a:endParaRPr>
          </a:p>
        </p:txBody>
      </p:sp>
      <p:sp>
        <p:nvSpPr>
          <p:cNvPr id="6" name="Text 4"/>
          <p:cNvSpPr/>
          <p:nvPr/>
        </p:nvSpPr>
        <p:spPr>
          <a:xfrm>
            <a:off x="713064" y="3972376"/>
            <a:ext cx="7723702" cy="627948"/>
          </a:xfrm>
          <a:prstGeom prst="rect">
            <a:avLst/>
          </a:prstGeom>
          <a:noFill/>
          <a:ln/>
        </p:spPr>
        <p:txBody>
          <a:bodyPr wrap="square" lIns="0" tIns="0" rIns="0" bIns="0" rtlCol="0" anchor="t"/>
          <a:lstStyle/>
          <a:p>
            <a:pPr marL="342883" indent="-342883">
              <a:lnSpc>
                <a:spcPts val="2550"/>
              </a:lnSpc>
              <a:buSzPct val="100000"/>
              <a:buChar char="•"/>
            </a:pPr>
            <a:endParaRPr lang="en-US" sz="1600" dirty="0"/>
          </a:p>
        </p:txBody>
      </p:sp>
      <p:sp>
        <p:nvSpPr>
          <p:cNvPr id="7" name="Text 5"/>
          <p:cNvSpPr/>
          <p:nvPr/>
        </p:nvSpPr>
        <p:spPr>
          <a:xfrm>
            <a:off x="818222" y="2613899"/>
            <a:ext cx="13204269" cy="5046767"/>
          </a:xfrm>
          <a:prstGeom prst="rect">
            <a:avLst/>
          </a:prstGeom>
          <a:noFill/>
          <a:ln/>
        </p:spPr>
        <p:txBody>
          <a:bodyPr wrap="square" lIns="0" tIns="0" rIns="0" bIns="0" rtlCol="0" anchor="t"/>
          <a:lstStyle/>
          <a:p>
            <a:pPr marL="342883" indent="-342883">
              <a:lnSpc>
                <a:spcPts val="2550"/>
              </a:lnSpc>
              <a:buSzPct val="100000"/>
              <a:buChar char="•"/>
            </a:pPr>
            <a:endParaRPr lang="en-US" sz="1600" dirty="0"/>
          </a:p>
        </p:txBody>
      </p:sp>
      <p:sp>
        <p:nvSpPr>
          <p:cNvPr id="10" name="Text 7"/>
          <p:cNvSpPr/>
          <p:nvPr/>
        </p:nvSpPr>
        <p:spPr>
          <a:xfrm flipV="1">
            <a:off x="639267" y="7818431"/>
            <a:ext cx="13204269" cy="45719"/>
          </a:xfrm>
          <a:prstGeom prst="rect">
            <a:avLst/>
          </a:prstGeom>
          <a:noFill/>
          <a:ln/>
        </p:spPr>
        <p:txBody>
          <a:bodyPr wrap="square" lIns="0" tIns="0" rIns="0" bIns="0" rtlCol="0" anchor="t"/>
          <a:lstStyle/>
          <a:p>
            <a:pPr>
              <a:lnSpc>
                <a:spcPts val="2550"/>
              </a:lnSpc>
            </a:pPr>
            <a:endParaRPr lang="en-US" sz="1600" b="1" i="1" dirty="0"/>
          </a:p>
        </p:txBody>
      </p:sp>
      <p:sp>
        <p:nvSpPr>
          <p:cNvPr id="12" name="TextBox 11">
            <a:extLst>
              <a:ext uri="{FF2B5EF4-FFF2-40B4-BE49-F238E27FC236}">
                <a16:creationId xmlns:a16="http://schemas.microsoft.com/office/drawing/2014/main" id="{791664CC-76D5-40B3-9B5E-2D640AFBCDA3}"/>
              </a:ext>
            </a:extLst>
          </p:cNvPr>
          <p:cNvSpPr txBox="1"/>
          <p:nvPr/>
        </p:nvSpPr>
        <p:spPr>
          <a:xfrm>
            <a:off x="639267" y="354651"/>
            <a:ext cx="9813987" cy="738023"/>
          </a:xfrm>
          <a:prstGeom prst="rect">
            <a:avLst/>
          </a:prstGeom>
          <a:noFill/>
        </p:spPr>
        <p:txBody>
          <a:bodyPr wrap="square">
            <a:spAutoFit/>
          </a:bodyPr>
          <a:lstStyle/>
          <a:p>
            <a:pPr>
              <a:lnSpc>
                <a:spcPts val="5300"/>
              </a:lnSpc>
            </a:pPr>
            <a:r>
              <a:rPr lang="ru-RU" sz="4000" dirty="0">
                <a:solidFill>
                  <a:schemeClr val="accent3">
                    <a:lumMod val="75000"/>
                  </a:schemeClr>
                </a:solidFill>
                <a:latin typeface="Bitter Medium" pitchFamily="34" charset="0"/>
                <a:ea typeface="Bitter Medium" pitchFamily="34" charset="-122"/>
                <a:cs typeface="Bitter Medium" pitchFamily="34" charset="-120"/>
              </a:rPr>
              <a:t>АНО «Паллиатив без границ»</a:t>
            </a:r>
          </a:p>
        </p:txBody>
      </p:sp>
      <p:sp>
        <p:nvSpPr>
          <p:cNvPr id="13" name="Овал 12">
            <a:extLst>
              <a:ext uri="{FF2B5EF4-FFF2-40B4-BE49-F238E27FC236}">
                <a16:creationId xmlns:a16="http://schemas.microsoft.com/office/drawing/2014/main" id="{69926D16-FE5C-4BC8-A27B-E60A209A8B4D}"/>
              </a:ext>
            </a:extLst>
          </p:cNvPr>
          <p:cNvSpPr/>
          <p:nvPr/>
        </p:nvSpPr>
        <p:spPr>
          <a:xfrm>
            <a:off x="607909" y="1849781"/>
            <a:ext cx="1214168" cy="1161305"/>
          </a:xfrm>
          <a:prstGeom prst="ellipse">
            <a:avLst/>
          </a:prstGeom>
          <a:blipFill rotWithShape="1">
            <a:blip r:embed="rId3"/>
            <a:srcRect/>
            <a:stretch>
              <a:fillRect t="-13000" b="-13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4" name="Овал 13">
            <a:extLst>
              <a:ext uri="{FF2B5EF4-FFF2-40B4-BE49-F238E27FC236}">
                <a16:creationId xmlns:a16="http://schemas.microsoft.com/office/drawing/2014/main" id="{EA171A98-F413-47CE-A843-AF83E637109B}"/>
              </a:ext>
            </a:extLst>
          </p:cNvPr>
          <p:cNvSpPr/>
          <p:nvPr/>
        </p:nvSpPr>
        <p:spPr>
          <a:xfrm>
            <a:off x="585617" y="3384802"/>
            <a:ext cx="1182575" cy="1153015"/>
          </a:xfrm>
          <a:prstGeom prst="ellipse">
            <a:avLst/>
          </a:prstGeom>
          <a:blipFill rotWithShape="1">
            <a:blip r:embed="rId4"/>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5" name="Овал 14">
            <a:extLst>
              <a:ext uri="{FF2B5EF4-FFF2-40B4-BE49-F238E27FC236}">
                <a16:creationId xmlns:a16="http://schemas.microsoft.com/office/drawing/2014/main" id="{6567739C-5077-4033-82A4-3CC8FB963BBB}"/>
              </a:ext>
            </a:extLst>
          </p:cNvPr>
          <p:cNvSpPr/>
          <p:nvPr/>
        </p:nvSpPr>
        <p:spPr>
          <a:xfrm>
            <a:off x="504769" y="4922226"/>
            <a:ext cx="1292362" cy="1271340"/>
          </a:xfrm>
          <a:prstGeom prst="ellipse">
            <a:avLst/>
          </a:prstGeom>
          <a:blipFill rotWithShape="1">
            <a:blip r:embed="rId5"/>
            <a:srcRect/>
            <a:stretch>
              <a:fillRect l="-25000" r="-2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ru-RU" dirty="0"/>
          </a:p>
        </p:txBody>
      </p:sp>
      <p:pic>
        <p:nvPicPr>
          <p:cNvPr id="4" name="Рисунок 3">
            <a:extLst>
              <a:ext uri="{FF2B5EF4-FFF2-40B4-BE49-F238E27FC236}">
                <a16:creationId xmlns:a16="http://schemas.microsoft.com/office/drawing/2014/main" id="{EF1FCD71-22D9-4B99-A32C-1A51EF3D12A7}"/>
              </a:ext>
            </a:extLst>
          </p:cNvPr>
          <p:cNvPicPr>
            <a:picLocks noChangeAspect="1"/>
          </p:cNvPicPr>
          <p:nvPr/>
        </p:nvPicPr>
        <p:blipFill>
          <a:blip r:embed="rId6"/>
          <a:stretch>
            <a:fillRect/>
          </a:stretch>
        </p:blipFill>
        <p:spPr>
          <a:xfrm>
            <a:off x="467135" y="6433447"/>
            <a:ext cx="1301057" cy="1301057"/>
          </a:xfrm>
          <a:prstGeom prst="rect">
            <a:avLst/>
          </a:prstGeom>
        </p:spPr>
      </p:pic>
      <p:sp>
        <p:nvSpPr>
          <p:cNvPr id="16" name="Овал 15">
            <a:extLst>
              <a:ext uri="{FF2B5EF4-FFF2-40B4-BE49-F238E27FC236}">
                <a16:creationId xmlns:a16="http://schemas.microsoft.com/office/drawing/2014/main" id="{AEDFD5CB-BA71-4F27-B866-47FD845A69E2}"/>
              </a:ext>
            </a:extLst>
          </p:cNvPr>
          <p:cNvSpPr/>
          <p:nvPr/>
        </p:nvSpPr>
        <p:spPr>
          <a:xfrm>
            <a:off x="7163697" y="1870266"/>
            <a:ext cx="1261034" cy="1163356"/>
          </a:xfrm>
          <a:prstGeom prst="ellipse">
            <a:avLst/>
          </a:prstGeom>
          <a:blipFill rotWithShape="1">
            <a:blip r:embed="rId7"/>
            <a:srcRect/>
            <a:stretch>
              <a:fillRect l="-25000" r="-2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7" name="TextBox 16">
            <a:extLst>
              <a:ext uri="{FF2B5EF4-FFF2-40B4-BE49-F238E27FC236}">
                <a16:creationId xmlns:a16="http://schemas.microsoft.com/office/drawing/2014/main" id="{C5E0AC78-AC2C-4E91-A185-3E5D81B1CA7A}"/>
              </a:ext>
            </a:extLst>
          </p:cNvPr>
          <p:cNvSpPr txBox="1"/>
          <p:nvPr/>
        </p:nvSpPr>
        <p:spPr>
          <a:xfrm>
            <a:off x="1966270" y="1856792"/>
            <a:ext cx="4205930" cy="1492716"/>
          </a:xfrm>
          <a:prstGeom prst="rect">
            <a:avLst/>
          </a:prstGeom>
          <a:noFill/>
        </p:spPr>
        <p:txBody>
          <a:bodyPr wrap="square">
            <a:spAutoFit/>
          </a:bodyPr>
          <a:lstStyle/>
          <a:p>
            <a:pPr lvl="0" algn="just"/>
            <a:r>
              <a:rPr lang="ru-RU" sz="1400" b="1" dirty="0">
                <a:solidFill>
                  <a:schemeClr val="bg2">
                    <a:lumMod val="25000"/>
                  </a:schemeClr>
                </a:solidFill>
                <a:latin typeface="Times New Roman" panose="02020603050405020304" pitchFamily="18" charset="0"/>
                <a:cs typeface="Times New Roman" panose="02020603050405020304" pitchFamily="18" charset="0"/>
              </a:rPr>
              <a:t>Абузарова Гузель Рафаиловна</a:t>
            </a:r>
            <a:r>
              <a:rPr lang="ru-RU" sz="1100" b="1" dirty="0">
                <a:solidFill>
                  <a:schemeClr val="bg2">
                    <a:lumMod val="25000"/>
                  </a:schemeClr>
                </a:solidFill>
                <a:latin typeface="Times New Roman" panose="02020603050405020304" pitchFamily="18" charset="0"/>
                <a:cs typeface="Times New Roman" panose="02020603050405020304" pitchFamily="18" charset="0"/>
              </a:rPr>
              <a:t> -</a:t>
            </a:r>
            <a:r>
              <a:rPr lang="ru-RU" sz="1100" dirty="0">
                <a:solidFill>
                  <a:schemeClr val="bg2">
                    <a:lumMod val="25000"/>
                  </a:schemeClr>
                </a:solidFill>
                <a:latin typeface="Times New Roman" panose="02020603050405020304" pitchFamily="18" charset="0"/>
                <a:cs typeface="Times New Roman" panose="02020603050405020304" pitchFamily="18" charset="0"/>
              </a:rPr>
              <a:t> руководитель Центра паллиативной медицинской  помощи онкологическим больным МНИОИ им. П.А. Герцена - филиал ФГБУ «НМИЦ радиологии» Минздрава России, профессор кафедры онкологии и паллиативной медицины им. А.И. Савицкого ФГБОУ ДПО РМАНПО Минздрава России, д.м.н. (Россия, </a:t>
            </a:r>
            <a:br>
              <a:rPr lang="ru-RU" sz="1100" dirty="0">
                <a:solidFill>
                  <a:schemeClr val="bg2">
                    <a:lumMod val="25000"/>
                  </a:schemeClr>
                </a:solidFill>
                <a:latin typeface="Times New Roman" panose="02020603050405020304" pitchFamily="18" charset="0"/>
                <a:cs typeface="Times New Roman" panose="02020603050405020304" pitchFamily="18" charset="0"/>
              </a:rPr>
            </a:br>
            <a:r>
              <a:rPr lang="ru-RU" sz="1100" dirty="0">
                <a:solidFill>
                  <a:schemeClr val="bg2">
                    <a:lumMod val="25000"/>
                  </a:schemeClr>
                </a:solidFill>
                <a:latin typeface="Times New Roman" panose="02020603050405020304" pitchFamily="18" charset="0"/>
                <a:cs typeface="Times New Roman" panose="02020603050405020304" pitchFamily="18" charset="0"/>
              </a:rPr>
              <a:t>г. Москва)</a:t>
            </a:r>
          </a:p>
          <a:p>
            <a:pPr lvl="0" algn="just"/>
            <a:endParaRPr lang="ru-RU" sz="1100"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55848797-2765-4E93-8231-83604DC7AD41}"/>
              </a:ext>
            </a:extLst>
          </p:cNvPr>
          <p:cNvSpPr txBox="1"/>
          <p:nvPr/>
        </p:nvSpPr>
        <p:spPr>
          <a:xfrm>
            <a:off x="2000797" y="3668886"/>
            <a:ext cx="4171403" cy="815608"/>
          </a:xfrm>
          <a:prstGeom prst="rect">
            <a:avLst/>
          </a:prstGeom>
          <a:noFill/>
        </p:spPr>
        <p:txBody>
          <a:bodyPr wrap="square">
            <a:spAutoFit/>
          </a:bodyPr>
          <a:lstStyle/>
          <a:p>
            <a:pPr lvl="0" algn="just"/>
            <a:r>
              <a:rPr lang="ru-RU" sz="1400" b="1" dirty="0" err="1">
                <a:solidFill>
                  <a:schemeClr val="bg2">
                    <a:lumMod val="25000"/>
                  </a:schemeClr>
                </a:solidFill>
                <a:latin typeface="Times New Roman" panose="02020603050405020304" pitchFamily="18" charset="0"/>
                <a:cs typeface="Times New Roman" panose="02020603050405020304" pitchFamily="18" charset="0"/>
              </a:rPr>
              <a:t>Бадалян</a:t>
            </a:r>
            <a:r>
              <a:rPr lang="ru-RU" sz="1400" b="1" dirty="0">
                <a:solidFill>
                  <a:schemeClr val="bg2">
                    <a:lumMod val="25000"/>
                  </a:schemeClr>
                </a:solidFill>
                <a:latin typeface="Times New Roman" panose="02020603050405020304" pitchFamily="18" charset="0"/>
                <a:cs typeface="Times New Roman" panose="02020603050405020304" pitchFamily="18" charset="0"/>
              </a:rPr>
              <a:t> Хачатур </a:t>
            </a:r>
            <a:r>
              <a:rPr lang="ru-RU" sz="1400" b="1" dirty="0" err="1">
                <a:solidFill>
                  <a:schemeClr val="bg2">
                    <a:lumMod val="25000"/>
                  </a:schemeClr>
                </a:solidFill>
                <a:latin typeface="Times New Roman" panose="02020603050405020304" pitchFamily="18" charset="0"/>
                <a:cs typeface="Times New Roman" panose="02020603050405020304" pitchFamily="18" charset="0"/>
              </a:rPr>
              <a:t>Вазгенович</a:t>
            </a:r>
            <a:r>
              <a:rPr lang="ru-RU" sz="1400" dirty="0">
                <a:solidFill>
                  <a:schemeClr val="bg2">
                    <a:lumMod val="25000"/>
                  </a:schemeClr>
                </a:solidFill>
                <a:latin typeface="Times New Roman" panose="02020603050405020304" pitchFamily="18" charset="0"/>
                <a:cs typeface="Times New Roman" panose="02020603050405020304" pitchFamily="18" charset="0"/>
              </a:rPr>
              <a:t> </a:t>
            </a:r>
            <a:r>
              <a:rPr lang="ru-RU" sz="1100" b="1" dirty="0">
                <a:solidFill>
                  <a:schemeClr val="bg2">
                    <a:lumMod val="25000"/>
                  </a:schemeClr>
                </a:solidFill>
                <a:latin typeface="Times New Roman" panose="02020603050405020304" pitchFamily="18" charset="0"/>
                <a:cs typeface="Times New Roman" panose="02020603050405020304" pitchFamily="18" charset="0"/>
              </a:rPr>
              <a:t>-</a:t>
            </a:r>
            <a:r>
              <a:rPr lang="ru-RU" sz="1100" dirty="0">
                <a:solidFill>
                  <a:schemeClr val="bg2">
                    <a:lumMod val="25000"/>
                  </a:schemeClr>
                </a:solidFill>
                <a:latin typeface="Times New Roman" panose="02020603050405020304" pitchFamily="18" charset="0"/>
                <a:cs typeface="Times New Roman" panose="02020603050405020304" pitchFamily="18" charset="0"/>
              </a:rPr>
              <a:t> заведующий кафедрой хирургии и современных хирургических технологий Национального института здравоохранения Минздрава Армении, д.м.н., профессор (Армения, г. Ереван)</a:t>
            </a:r>
          </a:p>
        </p:txBody>
      </p:sp>
      <p:sp>
        <p:nvSpPr>
          <p:cNvPr id="20" name="TextBox 19">
            <a:extLst>
              <a:ext uri="{FF2B5EF4-FFF2-40B4-BE49-F238E27FC236}">
                <a16:creationId xmlns:a16="http://schemas.microsoft.com/office/drawing/2014/main" id="{032076F9-1624-4496-A16F-536815BF998D}"/>
              </a:ext>
            </a:extLst>
          </p:cNvPr>
          <p:cNvSpPr txBox="1"/>
          <p:nvPr/>
        </p:nvSpPr>
        <p:spPr>
          <a:xfrm>
            <a:off x="2019063" y="5021368"/>
            <a:ext cx="4061617" cy="984885"/>
          </a:xfrm>
          <a:prstGeom prst="rect">
            <a:avLst/>
          </a:prstGeom>
          <a:noFill/>
        </p:spPr>
        <p:txBody>
          <a:bodyPr wrap="square">
            <a:spAutoFit/>
          </a:bodyPr>
          <a:lstStyle/>
          <a:p>
            <a:pPr lvl="0" algn="just"/>
            <a:r>
              <a:rPr lang="ru-RU" sz="1400" b="1" dirty="0" err="1">
                <a:solidFill>
                  <a:schemeClr val="bg2">
                    <a:lumMod val="25000"/>
                  </a:schemeClr>
                </a:solidFill>
                <a:latin typeface="Times New Roman" panose="02020603050405020304" pitchFamily="18" charset="0"/>
                <a:cs typeface="Times New Roman" panose="02020603050405020304" pitchFamily="18" charset="0"/>
              </a:rPr>
              <a:t>Башанкаев</a:t>
            </a:r>
            <a:r>
              <a:rPr lang="ru-RU" sz="1400" b="1" dirty="0">
                <a:solidFill>
                  <a:schemeClr val="bg2">
                    <a:lumMod val="25000"/>
                  </a:schemeClr>
                </a:solidFill>
                <a:latin typeface="Times New Roman" panose="02020603050405020304" pitchFamily="18" charset="0"/>
                <a:cs typeface="Times New Roman" panose="02020603050405020304" pitchFamily="18" charset="0"/>
              </a:rPr>
              <a:t> </a:t>
            </a:r>
            <a:r>
              <a:rPr lang="ru-RU" sz="1400" b="1" dirty="0" err="1">
                <a:solidFill>
                  <a:schemeClr val="bg2">
                    <a:lumMod val="25000"/>
                  </a:schemeClr>
                </a:solidFill>
                <a:latin typeface="Times New Roman" panose="02020603050405020304" pitchFamily="18" charset="0"/>
                <a:cs typeface="Times New Roman" panose="02020603050405020304" pitchFamily="18" charset="0"/>
              </a:rPr>
              <a:t>Бадма</a:t>
            </a:r>
            <a:r>
              <a:rPr lang="ru-RU" sz="1400" b="1" dirty="0">
                <a:solidFill>
                  <a:schemeClr val="bg2">
                    <a:lumMod val="25000"/>
                  </a:schemeClr>
                </a:solidFill>
                <a:latin typeface="Times New Roman" panose="02020603050405020304" pitchFamily="18" charset="0"/>
                <a:cs typeface="Times New Roman" panose="02020603050405020304" pitchFamily="18" charset="0"/>
              </a:rPr>
              <a:t> Николаевич</a:t>
            </a:r>
            <a:r>
              <a:rPr lang="ru-RU" sz="1400" dirty="0">
                <a:solidFill>
                  <a:schemeClr val="bg2">
                    <a:lumMod val="25000"/>
                  </a:schemeClr>
                </a:solidFill>
                <a:latin typeface="Times New Roman" panose="02020603050405020304" pitchFamily="18" charset="0"/>
                <a:cs typeface="Times New Roman" panose="02020603050405020304" pitchFamily="18" charset="0"/>
              </a:rPr>
              <a:t> </a:t>
            </a:r>
            <a:r>
              <a:rPr lang="ru-RU" sz="1100" b="1" dirty="0">
                <a:solidFill>
                  <a:schemeClr val="bg2">
                    <a:lumMod val="25000"/>
                  </a:schemeClr>
                </a:solidFill>
                <a:latin typeface="Times New Roman" panose="02020603050405020304" pitchFamily="18" charset="0"/>
                <a:cs typeface="Times New Roman" panose="02020603050405020304" pitchFamily="18" charset="0"/>
              </a:rPr>
              <a:t>-</a:t>
            </a:r>
            <a:r>
              <a:rPr lang="ru-RU" sz="1100" dirty="0">
                <a:solidFill>
                  <a:schemeClr val="bg2">
                    <a:lumMod val="25000"/>
                  </a:schemeClr>
                </a:solidFill>
                <a:latin typeface="Times New Roman" panose="02020603050405020304" pitchFamily="18" charset="0"/>
                <a:cs typeface="Times New Roman" panose="02020603050405020304" pitchFamily="18" charset="0"/>
              </a:rPr>
              <a:t> первый заместитель председателя Комитета Государственной Думы по охране здоровья, член фракции «ЕДИНАЯ РОССИЯ». Избран по избирательному округу № 15 (Калмыцкий — Республика Калмыкия) (Россия, г. Москва)</a:t>
            </a:r>
          </a:p>
        </p:txBody>
      </p:sp>
      <p:sp>
        <p:nvSpPr>
          <p:cNvPr id="22" name="TextBox 21">
            <a:extLst>
              <a:ext uri="{FF2B5EF4-FFF2-40B4-BE49-F238E27FC236}">
                <a16:creationId xmlns:a16="http://schemas.microsoft.com/office/drawing/2014/main" id="{F96EE65A-4CBE-4A57-867B-47CF37086F14}"/>
              </a:ext>
            </a:extLst>
          </p:cNvPr>
          <p:cNvSpPr txBox="1"/>
          <p:nvPr/>
        </p:nvSpPr>
        <p:spPr>
          <a:xfrm>
            <a:off x="2019063" y="6626508"/>
            <a:ext cx="4061617" cy="984885"/>
          </a:xfrm>
          <a:prstGeom prst="rect">
            <a:avLst/>
          </a:prstGeom>
          <a:noFill/>
        </p:spPr>
        <p:txBody>
          <a:bodyPr wrap="square">
            <a:spAutoFit/>
          </a:bodyPr>
          <a:lstStyle/>
          <a:p>
            <a:pPr lvl="0" algn="just"/>
            <a:r>
              <a:rPr lang="ru-RU" sz="1400" b="1" dirty="0">
                <a:solidFill>
                  <a:schemeClr val="bg2">
                    <a:lumMod val="25000"/>
                  </a:schemeClr>
                </a:solidFill>
                <a:latin typeface="Times New Roman" panose="02020603050405020304" pitchFamily="18" charset="0"/>
                <a:cs typeface="Times New Roman" panose="02020603050405020304" pitchFamily="18" charset="0"/>
              </a:rPr>
              <a:t>Боровова Ирина Валерьевна </a:t>
            </a:r>
            <a:r>
              <a:rPr lang="ru-RU" sz="1100" b="1" dirty="0">
                <a:solidFill>
                  <a:schemeClr val="bg2">
                    <a:lumMod val="25000"/>
                  </a:schemeClr>
                </a:solidFill>
                <a:latin typeface="Times New Roman" panose="02020603050405020304" pitchFamily="18" charset="0"/>
                <a:cs typeface="Times New Roman" panose="02020603050405020304" pitchFamily="18" charset="0"/>
              </a:rPr>
              <a:t>-</a:t>
            </a:r>
            <a:r>
              <a:rPr lang="ru-RU" sz="1100" dirty="0">
                <a:solidFill>
                  <a:schemeClr val="bg2">
                    <a:lumMod val="25000"/>
                  </a:schemeClr>
                </a:solidFill>
                <a:latin typeface="Times New Roman" panose="02020603050405020304" pitchFamily="18" charset="0"/>
                <a:cs typeface="Times New Roman" panose="02020603050405020304" pitchFamily="18" charset="0"/>
              </a:rPr>
              <a:t> президент межрегиональной общественной организации «Ассоциация онкологических пациентов «Здравствуй!», сопредседатель координационного совета Национальной родительской ассоциации социальной поддержки (Россия, г. Москва)</a:t>
            </a:r>
          </a:p>
        </p:txBody>
      </p:sp>
      <p:sp>
        <p:nvSpPr>
          <p:cNvPr id="24" name="TextBox 23">
            <a:extLst>
              <a:ext uri="{FF2B5EF4-FFF2-40B4-BE49-F238E27FC236}">
                <a16:creationId xmlns:a16="http://schemas.microsoft.com/office/drawing/2014/main" id="{C0A876B6-4163-4F47-8850-75136D90E38C}"/>
              </a:ext>
            </a:extLst>
          </p:cNvPr>
          <p:cNvSpPr txBox="1"/>
          <p:nvPr/>
        </p:nvSpPr>
        <p:spPr>
          <a:xfrm>
            <a:off x="8747351" y="1870266"/>
            <a:ext cx="4666027" cy="1154162"/>
          </a:xfrm>
          <a:prstGeom prst="rect">
            <a:avLst/>
          </a:prstGeom>
          <a:noFill/>
        </p:spPr>
        <p:txBody>
          <a:bodyPr wrap="square">
            <a:spAutoFit/>
          </a:bodyPr>
          <a:lstStyle/>
          <a:p>
            <a:pPr lvl="0" algn="just"/>
            <a:r>
              <a:rPr lang="ru-RU" sz="1400" b="1" dirty="0">
                <a:solidFill>
                  <a:schemeClr val="bg2">
                    <a:lumMod val="25000"/>
                  </a:schemeClr>
                </a:solidFill>
                <a:latin typeface="Times New Roman" panose="02020603050405020304" pitchFamily="18" charset="0"/>
                <a:cs typeface="Times New Roman" panose="02020603050405020304" pitchFamily="18" charset="0"/>
              </a:rPr>
              <a:t>Вавилов Владимир Владимирович </a:t>
            </a:r>
            <a:r>
              <a:rPr lang="ru-RU" sz="1100" b="1" dirty="0">
                <a:solidFill>
                  <a:schemeClr val="bg2">
                    <a:lumMod val="25000"/>
                  </a:schemeClr>
                </a:solidFill>
                <a:latin typeface="Times New Roman" panose="02020603050405020304" pitchFamily="18" charset="0"/>
                <a:cs typeface="Times New Roman" panose="02020603050405020304" pitchFamily="18" charset="0"/>
              </a:rPr>
              <a:t>-</a:t>
            </a:r>
            <a:r>
              <a:rPr lang="ru-RU" sz="1100" dirty="0">
                <a:solidFill>
                  <a:schemeClr val="bg2">
                    <a:lumMod val="25000"/>
                  </a:schemeClr>
                </a:solidFill>
                <a:latin typeface="Times New Roman" panose="02020603050405020304" pitchFamily="18" charset="0"/>
                <a:cs typeface="Times New Roman" panose="02020603050405020304" pitchFamily="18" charset="0"/>
              </a:rPr>
              <a:t> член регионального политсовета ТРО ВПП «Единая Россия», депутата Государственного Совета Республики Татарстан VII созыва, председатель правления Общественного благотворительного фонда помощи детям, больным лейкемией, Республики Татарстан, имени Анжелы Вавиловой (Татарстан, г. Казань</a:t>
            </a:r>
            <a:r>
              <a:rPr lang="ru-RU" sz="1100" dirty="0">
                <a:solidFill>
                  <a:schemeClr val="bg2">
                    <a:lumMod val="25000"/>
                  </a:schemeClr>
                </a:solidFill>
              </a:rPr>
              <a:t>)</a:t>
            </a:r>
          </a:p>
        </p:txBody>
      </p:sp>
      <p:sp>
        <p:nvSpPr>
          <p:cNvPr id="25" name="Овал 24">
            <a:extLst>
              <a:ext uri="{FF2B5EF4-FFF2-40B4-BE49-F238E27FC236}">
                <a16:creationId xmlns:a16="http://schemas.microsoft.com/office/drawing/2014/main" id="{D8F8301E-5F35-4BBB-900F-E2C84FB40C37}"/>
              </a:ext>
            </a:extLst>
          </p:cNvPr>
          <p:cNvSpPr/>
          <p:nvPr/>
        </p:nvSpPr>
        <p:spPr>
          <a:xfrm>
            <a:off x="7180678" y="3319516"/>
            <a:ext cx="1261034" cy="1272739"/>
          </a:xfrm>
          <a:prstGeom prst="ellipse">
            <a:avLst/>
          </a:prstGeom>
          <a:blipFill rotWithShape="1">
            <a:blip r:embed="rId8"/>
            <a:srcRect/>
            <a:stretch>
              <a:fillRect l="-11000" r="-11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7" name="TextBox 26">
            <a:extLst>
              <a:ext uri="{FF2B5EF4-FFF2-40B4-BE49-F238E27FC236}">
                <a16:creationId xmlns:a16="http://schemas.microsoft.com/office/drawing/2014/main" id="{4C5715A3-CF8D-4AE2-9514-F22D49AAF82E}"/>
              </a:ext>
            </a:extLst>
          </p:cNvPr>
          <p:cNvSpPr txBox="1"/>
          <p:nvPr/>
        </p:nvSpPr>
        <p:spPr>
          <a:xfrm>
            <a:off x="8787853" y="3181229"/>
            <a:ext cx="4719265" cy="1154162"/>
          </a:xfrm>
          <a:prstGeom prst="rect">
            <a:avLst/>
          </a:prstGeom>
          <a:noFill/>
        </p:spPr>
        <p:txBody>
          <a:bodyPr wrap="square">
            <a:spAutoFit/>
          </a:bodyPr>
          <a:lstStyle/>
          <a:p>
            <a:pPr lvl="0" algn="just"/>
            <a:r>
              <a:rPr lang="ru-RU" sz="1400" b="1" dirty="0">
                <a:solidFill>
                  <a:schemeClr val="bg2">
                    <a:lumMod val="25000"/>
                  </a:schemeClr>
                </a:solidFill>
                <a:latin typeface="Times New Roman" panose="02020603050405020304" pitchFamily="18" charset="0"/>
                <a:cs typeface="Times New Roman" panose="02020603050405020304" pitchFamily="18" charset="0"/>
              </a:rPr>
              <a:t>Заров Алексей Юрьевич</a:t>
            </a:r>
            <a:r>
              <a:rPr lang="ru-RU" sz="1400" dirty="0">
                <a:solidFill>
                  <a:schemeClr val="bg2">
                    <a:lumMod val="25000"/>
                  </a:schemeClr>
                </a:solidFill>
                <a:latin typeface="Times New Roman" panose="02020603050405020304" pitchFamily="18" charset="0"/>
                <a:cs typeface="Times New Roman" panose="02020603050405020304" pitchFamily="18" charset="0"/>
              </a:rPr>
              <a:t> </a:t>
            </a:r>
            <a:r>
              <a:rPr lang="ru-RU" sz="1100" b="1" dirty="0">
                <a:solidFill>
                  <a:schemeClr val="bg2">
                    <a:lumMod val="25000"/>
                  </a:schemeClr>
                </a:solidFill>
                <a:latin typeface="Times New Roman" panose="02020603050405020304" pitchFamily="18" charset="0"/>
                <a:cs typeface="Times New Roman" panose="02020603050405020304" pitchFamily="18" charset="0"/>
              </a:rPr>
              <a:t>-</a:t>
            </a:r>
            <a:r>
              <a:rPr lang="ru-RU" sz="1100" dirty="0">
                <a:solidFill>
                  <a:schemeClr val="bg2">
                    <a:lumMod val="25000"/>
                  </a:schemeClr>
                </a:solidFill>
                <a:latin typeface="Times New Roman" panose="02020603050405020304" pitchFamily="18" charset="0"/>
                <a:cs typeface="Times New Roman" panose="02020603050405020304" pitchFamily="18" charset="0"/>
              </a:rPr>
              <a:t> директор, главный врач, АНО «Центральная клиническая больница Святителя Алексия Митрополита Московского» Московской Патриархии Русской Православной, заведующий базовой кафедрой паллиативной медицинской помощи Ярославского государственного медицинского университета (Россия, г. Москва)</a:t>
            </a:r>
          </a:p>
        </p:txBody>
      </p:sp>
      <p:sp>
        <p:nvSpPr>
          <p:cNvPr id="28" name="Овал 27">
            <a:extLst>
              <a:ext uri="{FF2B5EF4-FFF2-40B4-BE49-F238E27FC236}">
                <a16:creationId xmlns:a16="http://schemas.microsoft.com/office/drawing/2014/main" id="{32FB8909-26A6-450C-888F-19EABE873567}"/>
              </a:ext>
            </a:extLst>
          </p:cNvPr>
          <p:cNvSpPr/>
          <p:nvPr/>
        </p:nvSpPr>
        <p:spPr>
          <a:xfrm>
            <a:off x="7219148" y="4925402"/>
            <a:ext cx="1261034" cy="1225621"/>
          </a:xfrm>
          <a:prstGeom prst="ellipse">
            <a:avLst/>
          </a:prstGeom>
          <a:blipFill rotWithShape="1">
            <a:blip r:embed="rId9"/>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0" name="TextBox 29">
            <a:extLst>
              <a:ext uri="{FF2B5EF4-FFF2-40B4-BE49-F238E27FC236}">
                <a16:creationId xmlns:a16="http://schemas.microsoft.com/office/drawing/2014/main" id="{44385F57-9A65-4A1C-8B3D-A4143AB6896D}"/>
              </a:ext>
            </a:extLst>
          </p:cNvPr>
          <p:cNvSpPr txBox="1"/>
          <p:nvPr/>
        </p:nvSpPr>
        <p:spPr>
          <a:xfrm>
            <a:off x="8815378" y="4465606"/>
            <a:ext cx="4739689" cy="2000548"/>
          </a:xfrm>
          <a:prstGeom prst="rect">
            <a:avLst/>
          </a:prstGeom>
          <a:noFill/>
        </p:spPr>
        <p:txBody>
          <a:bodyPr wrap="square">
            <a:spAutoFit/>
          </a:bodyPr>
          <a:lstStyle/>
          <a:p>
            <a:pPr algn="just"/>
            <a:r>
              <a:rPr lang="ru-RU" sz="1400" b="1" dirty="0" err="1">
                <a:solidFill>
                  <a:schemeClr val="bg2">
                    <a:lumMod val="25000"/>
                  </a:schemeClr>
                </a:solidFill>
                <a:latin typeface="Times New Roman" panose="02020603050405020304" pitchFamily="18" charset="0"/>
                <a:cs typeface="Times New Roman" panose="02020603050405020304" pitchFamily="18" charset="0"/>
              </a:rPr>
              <a:t>Каприн</a:t>
            </a:r>
            <a:r>
              <a:rPr lang="ru-RU" sz="1400" b="1" dirty="0">
                <a:solidFill>
                  <a:schemeClr val="bg2">
                    <a:lumMod val="25000"/>
                  </a:schemeClr>
                </a:solidFill>
                <a:latin typeface="Times New Roman" panose="02020603050405020304" pitchFamily="18" charset="0"/>
                <a:cs typeface="Times New Roman" panose="02020603050405020304" pitchFamily="18" charset="0"/>
              </a:rPr>
              <a:t> Андрей Дмитриевич</a:t>
            </a:r>
            <a:r>
              <a:rPr lang="ru-RU" sz="1100" b="1" dirty="0">
                <a:solidFill>
                  <a:schemeClr val="bg2">
                    <a:lumMod val="25000"/>
                  </a:schemeClr>
                </a:solidFill>
                <a:latin typeface="Times New Roman" panose="02020603050405020304" pitchFamily="18" charset="0"/>
                <a:cs typeface="Times New Roman" panose="02020603050405020304" pitchFamily="18" charset="0"/>
              </a:rPr>
              <a:t> - </a:t>
            </a:r>
            <a:r>
              <a:rPr lang="ru-RU" sz="1100" dirty="0">
                <a:solidFill>
                  <a:schemeClr val="bg2">
                    <a:lumMod val="25000"/>
                  </a:schemeClr>
                </a:solidFill>
                <a:latin typeface="Times New Roman" panose="02020603050405020304" pitchFamily="18" charset="0"/>
                <a:cs typeface="Times New Roman" panose="02020603050405020304" pitchFamily="18" charset="0"/>
              </a:rPr>
              <a:t>генеральный директор ФГБУ «НМИЦ радиологии» Минздрава России, директор МНИОИ имени П.А. Герцена — филиала ФГБУ «НМИЦ радиологии» Минздрава России, генеральный директор ФГБУ «Национальный медицинский исследовательский центр радиологии» Министерства здравоохранения Российской Федерации, главный внештатный специалист-онколог (ПФО, ЦФО, СКФО, ЛНР, ДНР) Минздрава России, профессора, академика Российской академии наук, академика Российской академии образования, заслуженного врача Российской Федерации, лауреат Премии Правительства Российской Федерации в области науки и техники, д.м.н. (Россия, г. Москва)</a:t>
            </a:r>
          </a:p>
        </p:txBody>
      </p:sp>
      <p:sp>
        <p:nvSpPr>
          <p:cNvPr id="32" name="TextBox 31">
            <a:extLst>
              <a:ext uri="{FF2B5EF4-FFF2-40B4-BE49-F238E27FC236}">
                <a16:creationId xmlns:a16="http://schemas.microsoft.com/office/drawing/2014/main" id="{3EAEEA1E-218C-45C0-8ED6-B8894F2270FC}"/>
              </a:ext>
            </a:extLst>
          </p:cNvPr>
          <p:cNvSpPr txBox="1"/>
          <p:nvPr/>
        </p:nvSpPr>
        <p:spPr>
          <a:xfrm>
            <a:off x="8853348" y="6508117"/>
            <a:ext cx="4739689" cy="984885"/>
          </a:xfrm>
          <a:prstGeom prst="rect">
            <a:avLst/>
          </a:prstGeom>
          <a:noFill/>
        </p:spPr>
        <p:txBody>
          <a:bodyPr wrap="square">
            <a:spAutoFit/>
          </a:bodyPr>
          <a:lstStyle/>
          <a:p>
            <a:pPr lvl="0" algn="just"/>
            <a:r>
              <a:rPr lang="ru-RU" sz="1400" b="1" dirty="0">
                <a:solidFill>
                  <a:schemeClr val="bg2">
                    <a:lumMod val="25000"/>
                  </a:schemeClr>
                </a:solidFill>
                <a:latin typeface="Times New Roman" panose="02020603050405020304" pitchFamily="18" charset="0"/>
                <a:cs typeface="Times New Roman" panose="02020603050405020304" pitchFamily="18" charset="0"/>
              </a:rPr>
              <a:t>Иванова-Разумова Татьяна Владимировна</a:t>
            </a:r>
            <a:r>
              <a:rPr lang="ru-RU" sz="1100" dirty="0">
                <a:solidFill>
                  <a:schemeClr val="bg2">
                    <a:lumMod val="25000"/>
                  </a:schemeClr>
                </a:solidFill>
                <a:latin typeface="Times New Roman" panose="02020603050405020304" pitchFamily="18" charset="0"/>
                <a:cs typeface="Times New Roman" panose="02020603050405020304" pitchFamily="18" charset="0"/>
              </a:rPr>
              <a:t> </a:t>
            </a:r>
            <a:r>
              <a:rPr lang="ru-RU" sz="1100" b="1" dirty="0">
                <a:solidFill>
                  <a:schemeClr val="bg2">
                    <a:lumMod val="25000"/>
                  </a:schemeClr>
                </a:solidFill>
                <a:latin typeface="Times New Roman" panose="02020603050405020304" pitchFamily="18" charset="0"/>
                <a:cs typeface="Times New Roman" panose="02020603050405020304" pitchFamily="18" charset="0"/>
              </a:rPr>
              <a:t>-</a:t>
            </a:r>
            <a:r>
              <a:rPr lang="ru-RU" sz="1100" dirty="0">
                <a:solidFill>
                  <a:schemeClr val="bg2">
                    <a:lumMod val="25000"/>
                  </a:schemeClr>
                </a:solidFill>
                <a:latin typeface="Times New Roman" panose="02020603050405020304" pitchFamily="18" charset="0"/>
                <a:cs typeface="Times New Roman" panose="02020603050405020304" pitchFamily="18" charset="0"/>
              </a:rPr>
              <a:t> </a:t>
            </a:r>
            <a:r>
              <a:rPr lang="ru-RU" sz="1100" dirty="0">
                <a:solidFill>
                  <a:schemeClr val="bg2">
                    <a:lumMod val="25000"/>
                  </a:schemeClr>
                </a:solidFill>
              </a:rPr>
              <a:t>директор клинико-академического Департамента педиатрии Корпоративного фонда «</a:t>
            </a:r>
            <a:r>
              <a:rPr lang="en-US" sz="1100" dirty="0">
                <a:solidFill>
                  <a:schemeClr val="bg2">
                    <a:lumMod val="25000"/>
                  </a:schemeClr>
                </a:solidFill>
              </a:rPr>
              <a:t>University Medical Center</a:t>
            </a:r>
            <a:r>
              <a:rPr lang="ru-RU" sz="1100" dirty="0">
                <a:solidFill>
                  <a:schemeClr val="bg2">
                    <a:lumMod val="25000"/>
                  </a:schemeClr>
                </a:solidFill>
              </a:rPr>
              <a:t>», главный внештатный детский кардиолог Минздрава Республики Казахстан, магистр делового администрирования, к.м.н. </a:t>
            </a:r>
            <a:r>
              <a:rPr lang="ru-RU" sz="1100" dirty="0">
                <a:solidFill>
                  <a:schemeClr val="tx2">
                    <a:lumMod val="75000"/>
                  </a:schemeClr>
                </a:solidFill>
              </a:rPr>
              <a:t> </a:t>
            </a:r>
            <a:r>
              <a:rPr lang="ru-RU" sz="1100" dirty="0">
                <a:solidFill>
                  <a:schemeClr val="bg2">
                    <a:lumMod val="25000"/>
                  </a:schemeClr>
                </a:solidFill>
                <a:latin typeface="Times New Roman" panose="02020603050405020304" pitchFamily="18" charset="0"/>
                <a:cs typeface="Times New Roman" panose="02020603050405020304" pitchFamily="18" charset="0"/>
              </a:rPr>
              <a:t>(Казахстан, г. Астана)</a:t>
            </a:r>
          </a:p>
        </p:txBody>
      </p:sp>
      <p:sp>
        <p:nvSpPr>
          <p:cNvPr id="33" name="Овал 32">
            <a:extLst>
              <a:ext uri="{FF2B5EF4-FFF2-40B4-BE49-F238E27FC236}">
                <a16:creationId xmlns:a16="http://schemas.microsoft.com/office/drawing/2014/main" id="{0D2E1079-5438-479A-BD6D-CB2AC1B8F34D}"/>
              </a:ext>
            </a:extLst>
          </p:cNvPr>
          <p:cNvSpPr/>
          <p:nvPr/>
        </p:nvSpPr>
        <p:spPr>
          <a:xfrm>
            <a:off x="7230988" y="6436917"/>
            <a:ext cx="1301057" cy="1271340"/>
          </a:xfrm>
          <a:prstGeom prst="ellipse">
            <a:avLst/>
          </a:prstGeom>
          <a:blipFill rotWithShape="1">
            <a:blip r:embed="rId10"/>
            <a:srcRect/>
            <a:stretch>
              <a:fillRect t="-17000" b="-17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26" name="Picture 2" descr="C:\Users\ПК-16\Desktop\АНО_Паллиатив без границ_\ЛОГОТИП\ЛОГО на русском яз\цветной\jpeg\rus_color_symbol.jpg">
            <a:extLst>
              <a:ext uri="{FF2B5EF4-FFF2-40B4-BE49-F238E27FC236}">
                <a16:creationId xmlns:a16="http://schemas.microsoft.com/office/drawing/2014/main" id="{690CB82A-C5ED-4721-BD36-CF96911C5DCA}"/>
              </a:ext>
            </a:extLst>
          </p:cNvPr>
          <p:cNvPicPr>
            <a:picLocks noChangeAspect="1" noChangeArrowheads="1"/>
          </p:cNvPicPr>
          <p:nvPr/>
        </p:nvPicPr>
        <p:blipFill>
          <a:blip r:embed="rId11"/>
          <a:srcRect/>
          <a:stretch>
            <a:fillRect/>
          </a:stretch>
        </p:blipFill>
        <p:spPr bwMode="auto">
          <a:xfrm>
            <a:off x="13304387" y="0"/>
            <a:ext cx="1309255" cy="1309255"/>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0"/>
          <p:cNvSpPr/>
          <p:nvPr/>
        </p:nvSpPr>
        <p:spPr>
          <a:xfrm>
            <a:off x="619546" y="439633"/>
            <a:ext cx="11490842" cy="636628"/>
          </a:xfrm>
          <a:prstGeom prst="rect">
            <a:avLst/>
          </a:prstGeom>
          <a:noFill/>
          <a:ln/>
        </p:spPr>
        <p:txBody>
          <a:bodyPr wrap="none" lIns="0" tIns="0" rIns="0" bIns="0" rtlCol="0" anchor="t"/>
          <a:lstStyle/>
          <a:p>
            <a:pPr>
              <a:lnSpc>
                <a:spcPts val="5300"/>
              </a:lnSpc>
            </a:pPr>
            <a:r>
              <a:rPr lang="ru-RU" sz="4000" dirty="0">
                <a:solidFill>
                  <a:schemeClr val="accent3">
                    <a:lumMod val="75000"/>
                  </a:schemeClr>
                </a:solidFill>
                <a:latin typeface="Bitter Medium" pitchFamily="34" charset="0"/>
                <a:ea typeface="Bitter Medium" pitchFamily="34" charset="-122"/>
                <a:cs typeface="Bitter Medium" pitchFamily="34" charset="-120"/>
              </a:rPr>
              <a:t>АНО «Паллиатив без границ»</a:t>
            </a:r>
          </a:p>
        </p:txBody>
      </p:sp>
      <p:sp>
        <p:nvSpPr>
          <p:cNvPr id="3" name="Text 1"/>
          <p:cNvSpPr/>
          <p:nvPr/>
        </p:nvSpPr>
        <p:spPr>
          <a:xfrm>
            <a:off x="619546" y="1070315"/>
            <a:ext cx="12784725" cy="476038"/>
          </a:xfrm>
          <a:prstGeom prst="rect">
            <a:avLst/>
          </a:prstGeom>
          <a:noFill/>
          <a:ln/>
        </p:spPr>
        <p:txBody>
          <a:bodyPr wrap="square" lIns="0" tIns="0" rIns="0" bIns="0" rtlCol="0" anchor="t"/>
          <a:lstStyle/>
          <a:p>
            <a:endParaRPr lang="ru-RU" sz="1400" b="1" i="1" dirty="0">
              <a:solidFill>
                <a:schemeClr val="accent1"/>
              </a:solidFill>
              <a:latin typeface="Times New Roman" panose="02020603050405020304" pitchFamily="18" charset="0"/>
              <a:ea typeface="Open Sans" pitchFamily="34" charset="-122"/>
              <a:cs typeface="Times New Roman" panose="02020603050405020304" pitchFamily="18" charset="0"/>
            </a:endParaRPr>
          </a:p>
          <a:p>
            <a:r>
              <a:rPr lang="ru-RU" sz="1400" b="1" i="1" dirty="0">
                <a:solidFill>
                  <a:schemeClr val="accent1"/>
                </a:solidFill>
                <a:latin typeface="Times New Roman" panose="02020603050405020304" pitchFamily="18" charset="0"/>
                <a:ea typeface="Open Sans" pitchFamily="34" charset="-122"/>
                <a:cs typeface="Times New Roman" panose="02020603050405020304" pitchFamily="18" charset="0"/>
              </a:rPr>
              <a:t>В Наблюдательный совет</a:t>
            </a:r>
            <a:r>
              <a:rPr lang="en-US" sz="1400" b="1" i="1" dirty="0">
                <a:solidFill>
                  <a:schemeClr val="accent1"/>
                </a:solidFill>
                <a:latin typeface="Times New Roman" panose="02020603050405020304" pitchFamily="18" charset="0"/>
                <a:ea typeface="Open Sans" pitchFamily="34" charset="-122"/>
                <a:cs typeface="Times New Roman" panose="02020603050405020304" pitchFamily="18" charset="0"/>
              </a:rPr>
              <a:t> </a:t>
            </a:r>
            <a:r>
              <a:rPr lang="ru-RU" sz="1400" b="1" i="1" dirty="0">
                <a:solidFill>
                  <a:schemeClr val="accent1"/>
                </a:solidFill>
                <a:latin typeface="Times New Roman" panose="02020603050405020304" pitchFamily="18" charset="0"/>
                <a:ea typeface="Open Sans" pitchFamily="34" charset="-122"/>
                <a:cs typeface="Times New Roman" panose="02020603050405020304" pitchFamily="18" charset="0"/>
              </a:rPr>
              <a:t>Организации вошли 22 ведущих эксперта по паллиативной помощи из России и стран Содружества независимых Государств (СНГ)</a:t>
            </a:r>
            <a:endParaRPr lang="en-US" sz="1400" b="1" i="1" dirty="0">
              <a:solidFill>
                <a:schemeClr val="accent1"/>
              </a:solidFill>
              <a:latin typeface="Times New Roman" panose="02020603050405020304" pitchFamily="18" charset="0"/>
              <a:cs typeface="Times New Roman" panose="02020603050405020304" pitchFamily="18" charset="0"/>
            </a:endParaRPr>
          </a:p>
        </p:txBody>
      </p:sp>
      <p:sp>
        <p:nvSpPr>
          <p:cNvPr id="6" name="Text 4"/>
          <p:cNvSpPr/>
          <p:nvPr/>
        </p:nvSpPr>
        <p:spPr>
          <a:xfrm>
            <a:off x="713065" y="3917466"/>
            <a:ext cx="7723702" cy="627948"/>
          </a:xfrm>
          <a:prstGeom prst="rect">
            <a:avLst/>
          </a:prstGeom>
          <a:noFill/>
          <a:ln/>
        </p:spPr>
        <p:txBody>
          <a:bodyPr wrap="square" lIns="0" tIns="0" rIns="0" bIns="0" rtlCol="0" anchor="t"/>
          <a:lstStyle/>
          <a:p>
            <a:pPr marL="342883" indent="-342883">
              <a:lnSpc>
                <a:spcPts val="2550"/>
              </a:lnSpc>
              <a:buSzPct val="100000"/>
              <a:buChar char="•"/>
            </a:pPr>
            <a:endParaRPr lang="en-US" sz="1600" dirty="0"/>
          </a:p>
        </p:txBody>
      </p:sp>
      <p:sp>
        <p:nvSpPr>
          <p:cNvPr id="7" name="Text 5"/>
          <p:cNvSpPr/>
          <p:nvPr/>
        </p:nvSpPr>
        <p:spPr>
          <a:xfrm>
            <a:off x="2022319" y="4831773"/>
            <a:ext cx="13204269" cy="5046767"/>
          </a:xfrm>
          <a:prstGeom prst="rect">
            <a:avLst/>
          </a:prstGeom>
          <a:noFill/>
          <a:ln/>
        </p:spPr>
        <p:txBody>
          <a:bodyPr wrap="square" lIns="0" tIns="0" rIns="0" bIns="0" rtlCol="0" anchor="t"/>
          <a:lstStyle/>
          <a:p>
            <a:pPr marL="342883" indent="-342883">
              <a:lnSpc>
                <a:spcPts val="2550"/>
              </a:lnSpc>
              <a:buSzPct val="100000"/>
              <a:buChar char="•"/>
            </a:pPr>
            <a:endParaRPr lang="en-US" sz="1600" dirty="0"/>
          </a:p>
        </p:txBody>
      </p:sp>
      <p:sp>
        <p:nvSpPr>
          <p:cNvPr id="10" name="Text 7"/>
          <p:cNvSpPr/>
          <p:nvPr/>
        </p:nvSpPr>
        <p:spPr>
          <a:xfrm>
            <a:off x="2252045" y="6588792"/>
            <a:ext cx="4712282" cy="651748"/>
          </a:xfrm>
          <a:prstGeom prst="rect">
            <a:avLst/>
          </a:prstGeom>
          <a:noFill/>
          <a:ln/>
        </p:spPr>
        <p:txBody>
          <a:bodyPr wrap="square" lIns="0" tIns="0" rIns="0" bIns="0" rtlCol="0" anchor="t"/>
          <a:lstStyle/>
          <a:p>
            <a:pPr lvl="0" algn="just"/>
            <a:r>
              <a:rPr lang="ru-RU" sz="1400" b="1" dirty="0">
                <a:solidFill>
                  <a:schemeClr val="bg2">
                    <a:lumMod val="25000"/>
                  </a:schemeClr>
                </a:solidFill>
                <a:latin typeface="Times New Roman" panose="02020603050405020304" pitchFamily="18" charset="0"/>
                <a:cs typeface="Times New Roman" panose="02020603050405020304" pitchFamily="18" charset="0"/>
              </a:rPr>
              <a:t>Минаева Наталия Витальевна</a:t>
            </a:r>
            <a:r>
              <a:rPr lang="ru-RU" sz="1100" b="1" dirty="0">
                <a:solidFill>
                  <a:schemeClr val="bg2">
                    <a:lumMod val="25000"/>
                  </a:schemeClr>
                </a:solidFill>
                <a:latin typeface="Times New Roman" panose="02020603050405020304" pitchFamily="18" charset="0"/>
                <a:cs typeface="Times New Roman" panose="02020603050405020304" pitchFamily="18" charset="0"/>
              </a:rPr>
              <a:t> - </a:t>
            </a:r>
            <a:r>
              <a:rPr lang="ru-RU" sz="1100" dirty="0">
                <a:solidFill>
                  <a:schemeClr val="bg2">
                    <a:lumMod val="25000"/>
                  </a:schemeClr>
                </a:solidFill>
                <a:latin typeface="Times New Roman" panose="02020603050405020304" pitchFamily="18" charset="0"/>
                <a:cs typeface="Times New Roman" panose="02020603050405020304" pitchFamily="18" charset="0"/>
              </a:rPr>
              <a:t>проректор по образовательной деятельности, заведующий кафедрой педиатрии с курсом поликлинической педиатрии Пермского государственного университета им. Академика Е. А. Вагнера Минздрава России, член диссертационных советов по специальностям педиатрия, аллергология и иммунология, член научно-координационного совета по педиатрии, председатель центрального координационного методического совета, эксперт Росаккредагентства, д.м.н, профессор (Россия, г. Пермь)</a:t>
            </a:r>
          </a:p>
        </p:txBody>
      </p:sp>
      <p:sp>
        <p:nvSpPr>
          <p:cNvPr id="12" name="Овал 11">
            <a:extLst>
              <a:ext uri="{FF2B5EF4-FFF2-40B4-BE49-F238E27FC236}">
                <a16:creationId xmlns:a16="http://schemas.microsoft.com/office/drawing/2014/main" id="{AC9C8AFC-F1CA-4838-BA05-D3C548D97E1C}"/>
              </a:ext>
            </a:extLst>
          </p:cNvPr>
          <p:cNvSpPr/>
          <p:nvPr/>
        </p:nvSpPr>
        <p:spPr>
          <a:xfrm>
            <a:off x="758091" y="2012678"/>
            <a:ext cx="1309253" cy="1291631"/>
          </a:xfrm>
          <a:prstGeom prst="ellipse">
            <a:avLst/>
          </a:prstGeom>
          <a:blipFill rotWithShape="1">
            <a:blip r:embed="rId3"/>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3" name="Овал 12">
            <a:extLst>
              <a:ext uri="{FF2B5EF4-FFF2-40B4-BE49-F238E27FC236}">
                <a16:creationId xmlns:a16="http://schemas.microsoft.com/office/drawing/2014/main" id="{A84A4668-DFB1-4B22-8865-C28BD6E29167}"/>
              </a:ext>
            </a:extLst>
          </p:cNvPr>
          <p:cNvSpPr/>
          <p:nvPr/>
        </p:nvSpPr>
        <p:spPr>
          <a:xfrm>
            <a:off x="758090" y="3499200"/>
            <a:ext cx="1309254" cy="1257340"/>
          </a:xfrm>
          <a:prstGeom prst="ellipse">
            <a:avLst/>
          </a:prstGeom>
          <a:blipFill rotWithShape="1">
            <a:blip r:embed="rId4"/>
            <a:srcRect/>
            <a:stretch>
              <a:fillRect l="-40000" r="-40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4" name="Овал 13">
            <a:extLst>
              <a:ext uri="{FF2B5EF4-FFF2-40B4-BE49-F238E27FC236}">
                <a16:creationId xmlns:a16="http://schemas.microsoft.com/office/drawing/2014/main" id="{D76DF99F-6679-4BA4-9D3F-A8ED68DFCFBF}"/>
              </a:ext>
            </a:extLst>
          </p:cNvPr>
          <p:cNvSpPr/>
          <p:nvPr/>
        </p:nvSpPr>
        <p:spPr>
          <a:xfrm>
            <a:off x="743084" y="4963026"/>
            <a:ext cx="1282033" cy="1253896"/>
          </a:xfrm>
          <a:prstGeom prst="ellipse">
            <a:avLst/>
          </a:prstGeom>
          <a:blipFill rotWithShape="1">
            <a:blip r:embed="rId5"/>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5" name="Овал 14">
            <a:extLst>
              <a:ext uri="{FF2B5EF4-FFF2-40B4-BE49-F238E27FC236}">
                <a16:creationId xmlns:a16="http://schemas.microsoft.com/office/drawing/2014/main" id="{06912B46-B56B-4548-80F4-0CC403A7114D}"/>
              </a:ext>
            </a:extLst>
          </p:cNvPr>
          <p:cNvSpPr/>
          <p:nvPr/>
        </p:nvSpPr>
        <p:spPr>
          <a:xfrm>
            <a:off x="758091" y="6545971"/>
            <a:ext cx="1264228" cy="1284863"/>
          </a:xfrm>
          <a:prstGeom prst="ellipse">
            <a:avLst/>
          </a:prstGeom>
          <a:blipFill rotWithShape="1">
            <a:blip r:embed="rId6"/>
            <a:srcRect/>
            <a:stretch>
              <a:fillRect t="-17000" b="-17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6" name="Овал 15">
            <a:extLst>
              <a:ext uri="{FF2B5EF4-FFF2-40B4-BE49-F238E27FC236}">
                <a16:creationId xmlns:a16="http://schemas.microsoft.com/office/drawing/2014/main" id="{E398AE80-195B-4700-AD65-2F2A31313818}"/>
              </a:ext>
            </a:extLst>
          </p:cNvPr>
          <p:cNvSpPr/>
          <p:nvPr/>
        </p:nvSpPr>
        <p:spPr>
          <a:xfrm>
            <a:off x="7992338" y="1928408"/>
            <a:ext cx="1264229" cy="1291632"/>
          </a:xfrm>
          <a:prstGeom prst="ellipse">
            <a:avLst/>
          </a:prstGeom>
          <a:blipFill rotWithShape="1">
            <a:blip r:embed="rId7"/>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7" name="Овал 16">
            <a:extLst>
              <a:ext uri="{FF2B5EF4-FFF2-40B4-BE49-F238E27FC236}">
                <a16:creationId xmlns:a16="http://schemas.microsoft.com/office/drawing/2014/main" id="{5D2A0D5D-9ED0-4C6F-872F-1390830396C5}"/>
              </a:ext>
            </a:extLst>
          </p:cNvPr>
          <p:cNvSpPr/>
          <p:nvPr/>
        </p:nvSpPr>
        <p:spPr>
          <a:xfrm>
            <a:off x="8093917" y="3533566"/>
            <a:ext cx="1264229" cy="1257340"/>
          </a:xfrm>
          <a:prstGeom prst="ellipse">
            <a:avLst/>
          </a:prstGeom>
          <a:blipFill rotWithShape="1">
            <a:blip r:embed="rId8"/>
            <a:srcRect/>
            <a:stretch>
              <a:fillRect l="-11000" r="-11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8" name="Овал 17">
            <a:extLst>
              <a:ext uri="{FF2B5EF4-FFF2-40B4-BE49-F238E27FC236}">
                <a16:creationId xmlns:a16="http://schemas.microsoft.com/office/drawing/2014/main" id="{8A8443E3-DF7A-4154-B1AF-F7D40BDF14C6}"/>
              </a:ext>
            </a:extLst>
          </p:cNvPr>
          <p:cNvSpPr/>
          <p:nvPr/>
        </p:nvSpPr>
        <p:spPr>
          <a:xfrm>
            <a:off x="8137593" y="5155327"/>
            <a:ext cx="1282033" cy="1291632"/>
          </a:xfrm>
          <a:prstGeom prst="ellipse">
            <a:avLst/>
          </a:prstGeom>
          <a:blipFill rotWithShape="1">
            <a:blip r:embed="rId9"/>
            <a:srcRect/>
            <a:stretch>
              <a:fillRect t="-16000" b="-1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ru-RU" dirty="0"/>
          </a:p>
        </p:txBody>
      </p:sp>
      <p:sp>
        <p:nvSpPr>
          <p:cNvPr id="19" name="Овал 18">
            <a:extLst>
              <a:ext uri="{FF2B5EF4-FFF2-40B4-BE49-F238E27FC236}">
                <a16:creationId xmlns:a16="http://schemas.microsoft.com/office/drawing/2014/main" id="{21D463A4-0535-459E-94BD-EDB67A14C8E3}"/>
              </a:ext>
            </a:extLst>
          </p:cNvPr>
          <p:cNvSpPr/>
          <p:nvPr/>
        </p:nvSpPr>
        <p:spPr>
          <a:xfrm>
            <a:off x="8231562" y="6590138"/>
            <a:ext cx="1264229" cy="1284863"/>
          </a:xfrm>
          <a:prstGeom prst="ellipse">
            <a:avLst/>
          </a:prstGeom>
          <a:blipFill rotWithShape="1">
            <a:blip r:embed="rId10"/>
            <a:srcRect/>
            <a:stretch>
              <a:fillRect l="-4000" r="-4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1" name="TextBox 20">
            <a:extLst>
              <a:ext uri="{FF2B5EF4-FFF2-40B4-BE49-F238E27FC236}">
                <a16:creationId xmlns:a16="http://schemas.microsoft.com/office/drawing/2014/main" id="{E5D6B51F-5309-4A57-A0DC-DA5928FF2C2B}"/>
              </a:ext>
            </a:extLst>
          </p:cNvPr>
          <p:cNvSpPr txBox="1"/>
          <p:nvPr/>
        </p:nvSpPr>
        <p:spPr>
          <a:xfrm>
            <a:off x="9481106" y="3259867"/>
            <a:ext cx="4901643" cy="2000548"/>
          </a:xfrm>
          <a:prstGeom prst="rect">
            <a:avLst/>
          </a:prstGeom>
          <a:noFill/>
        </p:spPr>
        <p:txBody>
          <a:bodyPr wrap="square">
            <a:spAutoFit/>
          </a:bodyPr>
          <a:lstStyle/>
          <a:p>
            <a:pPr lvl="0" algn="just"/>
            <a:r>
              <a:rPr lang="ru-RU" sz="1400" b="1" dirty="0">
                <a:solidFill>
                  <a:schemeClr val="bg2">
                    <a:lumMod val="10000"/>
                  </a:schemeClr>
                </a:solidFill>
                <a:latin typeface="Times New Roman" panose="02020603050405020304" pitchFamily="18" charset="0"/>
                <a:cs typeface="Times New Roman" panose="02020603050405020304" pitchFamily="18" charset="0"/>
              </a:rPr>
              <a:t>Петряйкина </a:t>
            </a:r>
            <a:r>
              <a:rPr lang="ru-RU" sz="1400" b="1" dirty="0">
                <a:solidFill>
                  <a:schemeClr val="bg2">
                    <a:lumMod val="10000"/>
                  </a:schemeClr>
                </a:solidFill>
              </a:rPr>
              <a:t>Елена Ефимовна</a:t>
            </a:r>
            <a:r>
              <a:rPr lang="ru-RU" sz="1100" dirty="0">
                <a:solidFill>
                  <a:schemeClr val="bg2">
                    <a:lumMod val="10000"/>
                  </a:schemeClr>
                </a:solidFill>
              </a:rPr>
              <a:t> - директор Российской детской клинической больницы ФГАОУ ВО «Российский национальный исследовательский медицинский университет имени Н. И. Пирогова» Минздрава России, </a:t>
            </a:r>
            <a:r>
              <a:rPr lang="ru-RU" sz="1100" dirty="0" err="1">
                <a:solidFill>
                  <a:schemeClr val="bg2">
                    <a:lumMod val="10000"/>
                  </a:schemeClr>
                </a:solidFill>
              </a:rPr>
              <a:t>заведующуая</a:t>
            </a:r>
            <a:r>
              <a:rPr lang="ru-RU" sz="1100" dirty="0">
                <a:solidFill>
                  <a:schemeClr val="bg2">
                    <a:lumMod val="10000"/>
                  </a:schemeClr>
                </a:solidFill>
              </a:rPr>
              <a:t> кафедрой эндокринологии Института материнства и детства ФГАОУ ВО РНИМУ имени </a:t>
            </a:r>
            <a:br>
              <a:rPr lang="ru-RU" sz="1100" dirty="0">
                <a:solidFill>
                  <a:schemeClr val="bg2">
                    <a:lumMod val="10000"/>
                  </a:schemeClr>
                </a:solidFill>
              </a:rPr>
            </a:br>
            <a:r>
              <a:rPr lang="ru-RU" sz="1100" dirty="0">
                <a:solidFill>
                  <a:schemeClr val="bg2">
                    <a:lumMod val="10000"/>
                  </a:schemeClr>
                </a:solidFill>
              </a:rPr>
              <a:t>Н. И. Пирогова Минздрава России, д.м.н., профессор, главный внештатный детский специалист эндокринолог Минздрава России по Центральному федеральному округу, главный внештатный детский специалист эндокринолог Департамента здравоохранения города Москвы, заслуженный врач Российской Федерации и Москвы</a:t>
            </a:r>
          </a:p>
          <a:p>
            <a:pPr lvl="0" algn="just"/>
            <a:r>
              <a:rPr lang="ru-RU" sz="1100" dirty="0">
                <a:solidFill>
                  <a:schemeClr val="bg2">
                    <a:lumMod val="10000"/>
                  </a:schemeClr>
                </a:solidFill>
              </a:rPr>
              <a:t>(Россия, Москва).</a:t>
            </a:r>
            <a:endParaRPr lang="ru-RU" sz="1100"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90345581-5616-427A-9ED0-4A51B2BED438}"/>
              </a:ext>
            </a:extLst>
          </p:cNvPr>
          <p:cNvSpPr txBox="1"/>
          <p:nvPr/>
        </p:nvSpPr>
        <p:spPr>
          <a:xfrm>
            <a:off x="9495791" y="5347353"/>
            <a:ext cx="4886958" cy="984885"/>
          </a:xfrm>
          <a:prstGeom prst="rect">
            <a:avLst/>
          </a:prstGeom>
          <a:noFill/>
        </p:spPr>
        <p:txBody>
          <a:bodyPr wrap="square">
            <a:spAutoFit/>
          </a:bodyPr>
          <a:lstStyle/>
          <a:p>
            <a:pPr lvl="0" algn="just"/>
            <a:r>
              <a:rPr lang="ru-RU" sz="1400" b="1" dirty="0">
                <a:solidFill>
                  <a:schemeClr val="bg2">
                    <a:lumMod val="25000"/>
                  </a:schemeClr>
                </a:solidFill>
                <a:latin typeface="Times New Roman" panose="02020603050405020304" pitchFamily="18" charset="0"/>
                <a:cs typeface="Times New Roman" panose="02020603050405020304" pitchFamily="18" charset="0"/>
              </a:rPr>
              <a:t>Полевиченко Елена Владимировна</a:t>
            </a:r>
            <a:r>
              <a:rPr lang="ru-RU" sz="1400" dirty="0">
                <a:solidFill>
                  <a:schemeClr val="bg2">
                    <a:lumMod val="25000"/>
                  </a:schemeClr>
                </a:solidFill>
                <a:latin typeface="Times New Roman" panose="02020603050405020304" pitchFamily="18" charset="0"/>
                <a:cs typeface="Times New Roman" panose="02020603050405020304" pitchFamily="18" charset="0"/>
              </a:rPr>
              <a:t>  </a:t>
            </a:r>
            <a:r>
              <a:rPr lang="ru-RU" sz="1100" b="1" dirty="0">
                <a:solidFill>
                  <a:schemeClr val="bg2">
                    <a:lumMod val="25000"/>
                  </a:schemeClr>
                </a:solidFill>
                <a:latin typeface="Times New Roman" panose="02020603050405020304" pitchFamily="18" charset="0"/>
                <a:cs typeface="Times New Roman" panose="02020603050405020304" pitchFamily="18" charset="0"/>
              </a:rPr>
              <a:t>-</a:t>
            </a:r>
            <a:r>
              <a:rPr lang="ru-RU" sz="1100" dirty="0">
                <a:solidFill>
                  <a:schemeClr val="bg2">
                    <a:lumMod val="25000"/>
                  </a:schemeClr>
                </a:solidFill>
                <a:latin typeface="Times New Roman" panose="02020603050405020304" pitchFamily="18" charset="0"/>
                <a:cs typeface="Times New Roman" panose="02020603050405020304" pitchFamily="18" charset="0"/>
              </a:rPr>
              <a:t>  профессор кафедры онкологии, гематологии и лучевой терапии Института материнства и детства ФГАОУ ВО «РНИМУ имени Н.И. Пирогова» Минздрава России, главный внештатный детский специалист по паллиативной медицинской помощи Минздрава России, д.м.н. (Россия, г. Москва)</a:t>
            </a:r>
          </a:p>
        </p:txBody>
      </p:sp>
      <p:sp>
        <p:nvSpPr>
          <p:cNvPr id="24" name="TextBox 23">
            <a:extLst>
              <a:ext uri="{FF2B5EF4-FFF2-40B4-BE49-F238E27FC236}">
                <a16:creationId xmlns:a16="http://schemas.microsoft.com/office/drawing/2014/main" id="{9A946E91-0E99-46DA-B9BB-763B54A0A241}"/>
              </a:ext>
            </a:extLst>
          </p:cNvPr>
          <p:cNvSpPr txBox="1"/>
          <p:nvPr/>
        </p:nvSpPr>
        <p:spPr>
          <a:xfrm>
            <a:off x="9495791" y="6988256"/>
            <a:ext cx="4749313" cy="646331"/>
          </a:xfrm>
          <a:prstGeom prst="rect">
            <a:avLst/>
          </a:prstGeom>
          <a:noFill/>
        </p:spPr>
        <p:txBody>
          <a:bodyPr wrap="square">
            <a:spAutoFit/>
          </a:bodyPr>
          <a:lstStyle/>
          <a:p>
            <a:pPr lvl="0" algn="just"/>
            <a:r>
              <a:rPr lang="ru-RU" sz="1400" b="1" dirty="0">
                <a:solidFill>
                  <a:schemeClr val="bg2">
                    <a:lumMod val="25000"/>
                  </a:schemeClr>
                </a:solidFill>
                <a:latin typeface="Times New Roman" panose="02020603050405020304" pitchFamily="18" charset="0"/>
                <a:cs typeface="Times New Roman" panose="02020603050405020304" pitchFamily="18" charset="0"/>
              </a:rPr>
              <a:t>Нарбаев Рустам </a:t>
            </a:r>
            <a:r>
              <a:rPr lang="ru-RU" sz="1400" b="1" dirty="0" err="1">
                <a:solidFill>
                  <a:schemeClr val="bg2">
                    <a:lumMod val="25000"/>
                  </a:schemeClr>
                </a:solidFill>
                <a:latin typeface="Times New Roman" panose="02020603050405020304" pitchFamily="18" charset="0"/>
                <a:cs typeface="Times New Roman" panose="02020603050405020304" pitchFamily="18" charset="0"/>
              </a:rPr>
              <a:t>Яхъёевич</a:t>
            </a:r>
            <a:r>
              <a:rPr lang="ru-RU" sz="1400" dirty="0">
                <a:solidFill>
                  <a:schemeClr val="bg2">
                    <a:lumMod val="25000"/>
                  </a:schemeClr>
                </a:solidFill>
                <a:latin typeface="Times New Roman" panose="02020603050405020304" pitchFamily="18" charset="0"/>
                <a:cs typeface="Times New Roman" panose="02020603050405020304" pitchFamily="18" charset="0"/>
              </a:rPr>
              <a:t>  </a:t>
            </a:r>
            <a:r>
              <a:rPr lang="ru-RU" sz="1100" dirty="0">
                <a:solidFill>
                  <a:schemeClr val="bg2">
                    <a:lumMod val="25000"/>
                  </a:schemeClr>
                </a:solidFill>
                <a:latin typeface="Times New Roman" panose="02020603050405020304" pitchFamily="18" charset="0"/>
                <a:cs typeface="Times New Roman" panose="02020603050405020304" pitchFamily="18" charset="0"/>
              </a:rPr>
              <a:t>-  </a:t>
            </a:r>
            <a:r>
              <a:rPr lang="ru-RU" sz="1100" dirty="0">
                <a:effectLst/>
                <a:latin typeface="Times New Roman" panose="02020603050405020304" pitchFamily="18" charset="0"/>
                <a:ea typeface="Calibri" panose="020F0502020204030204" pitchFamily="34" charset="0"/>
              </a:rPr>
              <a:t>врач паллиативной помощи Центра детской гематологии, онкологии и клинической иммунологии, м</a:t>
            </a:r>
            <a:r>
              <a:rPr lang="uz-Cyrl-UZ" sz="1100" dirty="0">
                <a:effectLst/>
                <a:latin typeface="Times New Roman" panose="02020603050405020304" pitchFamily="18" charset="0"/>
                <a:ea typeface="Calibri" panose="020F0502020204030204" pitchFamily="34" charset="0"/>
              </a:rPr>
              <a:t>едицинский директор фонда </a:t>
            </a:r>
            <a:r>
              <a:rPr lang="ru-RU" sz="1100" dirty="0">
                <a:effectLst/>
                <a:latin typeface="Times New Roman" panose="02020603050405020304" pitchFamily="18" charset="0"/>
                <a:ea typeface="Calibri" panose="020F0502020204030204" pitchFamily="34" charset="0"/>
              </a:rPr>
              <a:t>«</a:t>
            </a:r>
            <a:r>
              <a:rPr lang="en-US" sz="1100" dirty="0" err="1">
                <a:effectLst/>
                <a:latin typeface="Times New Roman" panose="02020603050405020304" pitchFamily="18" charset="0"/>
                <a:ea typeface="Calibri" panose="020F0502020204030204" pitchFamily="34" charset="0"/>
              </a:rPr>
              <a:t>Ezgu</a:t>
            </a:r>
            <a:r>
              <a:rPr lang="en-US" sz="1100" dirty="0">
                <a:effectLst/>
                <a:latin typeface="Times New Roman" panose="02020603050405020304" pitchFamily="18" charset="0"/>
                <a:ea typeface="Calibri" panose="020F0502020204030204" pitchFamily="34" charset="0"/>
              </a:rPr>
              <a:t> Amal</a:t>
            </a:r>
            <a:r>
              <a:rPr lang="ru-RU" sz="1100" dirty="0">
                <a:effectLst/>
                <a:latin typeface="Times New Roman" panose="02020603050405020304" pitchFamily="18" charset="0"/>
                <a:ea typeface="Calibri" panose="020F0502020204030204" pitchFamily="34" charset="0"/>
              </a:rPr>
              <a:t>» </a:t>
            </a:r>
            <a:r>
              <a:rPr lang="ru-RU" sz="1100" dirty="0">
                <a:solidFill>
                  <a:schemeClr val="bg2">
                    <a:lumMod val="25000"/>
                  </a:schemeClr>
                </a:solidFill>
                <a:latin typeface="Times New Roman" panose="02020603050405020304" pitchFamily="18" charset="0"/>
                <a:cs typeface="Times New Roman" panose="02020603050405020304" pitchFamily="18" charset="0"/>
              </a:rPr>
              <a:t>(Узбекистан, г. Ташкент)</a:t>
            </a:r>
            <a:endParaRPr lang="ru-RU" sz="1100" b="1"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65D2E03D-5237-4AD5-9FB1-C219E92B918D}"/>
              </a:ext>
            </a:extLst>
          </p:cNvPr>
          <p:cNvSpPr txBox="1"/>
          <p:nvPr/>
        </p:nvSpPr>
        <p:spPr>
          <a:xfrm>
            <a:off x="9481106" y="2053417"/>
            <a:ext cx="4763998" cy="984885"/>
          </a:xfrm>
          <a:prstGeom prst="rect">
            <a:avLst/>
          </a:prstGeom>
          <a:noFill/>
        </p:spPr>
        <p:txBody>
          <a:bodyPr wrap="square">
            <a:spAutoFit/>
          </a:bodyPr>
          <a:lstStyle/>
          <a:p>
            <a:pPr lvl="0" algn="just"/>
            <a:r>
              <a:rPr lang="ru-RU" sz="1400" b="1" dirty="0">
                <a:solidFill>
                  <a:schemeClr val="bg2">
                    <a:lumMod val="25000"/>
                  </a:schemeClr>
                </a:solidFill>
                <a:latin typeface="Times New Roman" panose="02020603050405020304" pitchFamily="18" charset="0"/>
                <a:cs typeface="Times New Roman" panose="02020603050405020304" pitchFamily="18" charset="0"/>
              </a:rPr>
              <a:t>Мычко Ольга Викторовна </a:t>
            </a:r>
            <a:r>
              <a:rPr lang="ru-RU" sz="1100" b="1" dirty="0">
                <a:solidFill>
                  <a:schemeClr val="bg2">
                    <a:lumMod val="25000"/>
                  </a:schemeClr>
                </a:solidFill>
                <a:latin typeface="Times New Roman" panose="02020603050405020304" pitchFamily="18" charset="0"/>
                <a:cs typeface="Times New Roman" panose="02020603050405020304" pitchFamily="18" charset="0"/>
              </a:rPr>
              <a:t>-</a:t>
            </a:r>
            <a:r>
              <a:rPr lang="ru-RU" sz="1100" dirty="0">
                <a:solidFill>
                  <a:schemeClr val="bg2">
                    <a:lumMod val="25000"/>
                  </a:schemeClr>
                </a:solidFill>
                <a:latin typeface="Times New Roman" panose="02020603050405020304" pitchFamily="18" charset="0"/>
                <a:cs typeface="Times New Roman" panose="02020603050405020304" pitchFamily="18" charset="0"/>
              </a:rPr>
              <a:t> начальник отдела планирования и организации ПМП РНПЦ онкологии и медицинской радиологии им. Н. Н. Александрова, главный внештатный специалист Министерства здравоохранения Республики Беларусь </a:t>
            </a:r>
            <a:r>
              <a:rPr lang="ru-RU" sz="1100" dirty="0">
                <a:solidFill>
                  <a:schemeClr val="bg2">
                    <a:lumMod val="25000"/>
                  </a:schemeClr>
                </a:solidFill>
              </a:rPr>
              <a:t>по паллиативной медицинской помощи (Беларусь, г. Минск)</a:t>
            </a:r>
            <a:endParaRPr lang="ru-RU" sz="1100"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80B15870-C380-4B8A-A362-855DE251296D}"/>
              </a:ext>
            </a:extLst>
          </p:cNvPr>
          <p:cNvSpPr txBox="1"/>
          <p:nvPr/>
        </p:nvSpPr>
        <p:spPr>
          <a:xfrm>
            <a:off x="2167680" y="3397827"/>
            <a:ext cx="4901570" cy="1492716"/>
          </a:xfrm>
          <a:prstGeom prst="rect">
            <a:avLst/>
          </a:prstGeom>
          <a:noFill/>
        </p:spPr>
        <p:txBody>
          <a:bodyPr wrap="square">
            <a:spAutoFit/>
          </a:bodyPr>
          <a:lstStyle/>
          <a:p>
            <a:pPr lvl="0" algn="just"/>
            <a:r>
              <a:rPr lang="ru-RU" sz="1400" b="1" dirty="0">
                <a:solidFill>
                  <a:schemeClr val="bg2">
                    <a:lumMod val="25000"/>
                  </a:schemeClr>
                </a:solidFill>
                <a:latin typeface="Times New Roman" panose="02020603050405020304" pitchFamily="18" charset="0"/>
                <a:cs typeface="Times New Roman" panose="02020603050405020304" pitchFamily="18" charset="0"/>
              </a:rPr>
              <a:t>Кондратюк Евгения Владимировна</a:t>
            </a:r>
            <a:r>
              <a:rPr lang="ru-RU" sz="1100" dirty="0">
                <a:solidFill>
                  <a:schemeClr val="bg2">
                    <a:lumMod val="25000"/>
                  </a:schemeClr>
                </a:solidFill>
                <a:latin typeface="Times New Roman" panose="02020603050405020304" pitchFamily="18" charset="0"/>
                <a:cs typeface="Times New Roman" panose="02020603050405020304" pitchFamily="18" charset="0"/>
              </a:rPr>
              <a:t> </a:t>
            </a:r>
            <a:r>
              <a:rPr lang="ru-RU" sz="1100" b="1" dirty="0">
                <a:solidFill>
                  <a:schemeClr val="bg2">
                    <a:lumMod val="25000"/>
                  </a:schemeClr>
                </a:solidFill>
                <a:latin typeface="Times New Roman" panose="02020603050405020304" pitchFamily="18" charset="0"/>
                <a:cs typeface="Times New Roman" panose="02020603050405020304" pitchFamily="18" charset="0"/>
              </a:rPr>
              <a:t>-</a:t>
            </a:r>
            <a:r>
              <a:rPr lang="ru-RU" sz="1100" dirty="0">
                <a:solidFill>
                  <a:schemeClr val="bg2">
                    <a:lumMod val="25000"/>
                  </a:schemeClr>
                </a:solidFill>
                <a:latin typeface="Times New Roman" panose="02020603050405020304" pitchFamily="18" charset="0"/>
                <a:cs typeface="Times New Roman" panose="02020603050405020304" pitchFamily="18" charset="0"/>
              </a:rPr>
              <a:t> руководитель МОО «Святое Белогорье против детского рака», учредитель Благотворительного фонда «Изумрудный город». Председатель комиссии по социальной политике и здравоохранению Общественной палаты города Белгорода. Член общественного совета по защите прав пациентов при департаменте здравоохранения и социальной защиты населения Белгородской области, член регионального совета по развитию добровольчества Белгородской области, член общественной палаты Белгородской области (Россия, г. Белгород)</a:t>
            </a:r>
            <a:endParaRPr lang="ru-RU" sz="1100" dirty="0"/>
          </a:p>
        </p:txBody>
      </p:sp>
      <p:sp>
        <p:nvSpPr>
          <p:cNvPr id="30" name="TextBox 29">
            <a:extLst>
              <a:ext uri="{FF2B5EF4-FFF2-40B4-BE49-F238E27FC236}">
                <a16:creationId xmlns:a16="http://schemas.microsoft.com/office/drawing/2014/main" id="{EF09990E-5DC6-4D7C-949A-6445BF135D74}"/>
              </a:ext>
            </a:extLst>
          </p:cNvPr>
          <p:cNvSpPr txBox="1"/>
          <p:nvPr/>
        </p:nvSpPr>
        <p:spPr>
          <a:xfrm>
            <a:off x="2167679" y="4981639"/>
            <a:ext cx="4879307" cy="1323439"/>
          </a:xfrm>
          <a:prstGeom prst="rect">
            <a:avLst/>
          </a:prstGeom>
          <a:noFill/>
        </p:spPr>
        <p:txBody>
          <a:bodyPr wrap="square">
            <a:spAutoFit/>
          </a:bodyPr>
          <a:lstStyle/>
          <a:p>
            <a:pPr lvl="0" algn="just"/>
            <a:r>
              <a:rPr lang="ru-RU" sz="1400" b="1" dirty="0" err="1">
                <a:solidFill>
                  <a:schemeClr val="bg2">
                    <a:lumMod val="25000"/>
                  </a:schemeClr>
                </a:solidFill>
                <a:latin typeface="Times New Roman" panose="02020603050405020304" pitchFamily="18" charset="0"/>
                <a:cs typeface="Times New Roman" panose="02020603050405020304" pitchFamily="18" charset="0"/>
              </a:rPr>
              <a:t>Кунирова</a:t>
            </a:r>
            <a:r>
              <a:rPr lang="ru-RU" sz="1400" b="1" dirty="0">
                <a:solidFill>
                  <a:schemeClr val="bg2">
                    <a:lumMod val="25000"/>
                  </a:schemeClr>
                </a:solidFill>
                <a:latin typeface="Times New Roman" panose="02020603050405020304" pitchFamily="18" charset="0"/>
                <a:cs typeface="Times New Roman" panose="02020603050405020304" pitchFamily="18" charset="0"/>
              </a:rPr>
              <a:t> Гульнара </a:t>
            </a:r>
            <a:r>
              <a:rPr lang="ru-RU" sz="1400" b="1" dirty="0" err="1">
                <a:solidFill>
                  <a:schemeClr val="bg2">
                    <a:lumMod val="25000"/>
                  </a:schemeClr>
                </a:solidFill>
                <a:latin typeface="Times New Roman" panose="02020603050405020304" pitchFamily="18" charset="0"/>
                <a:cs typeface="Times New Roman" panose="02020603050405020304" pitchFamily="18" charset="0"/>
              </a:rPr>
              <a:t>Жайлигалиевна</a:t>
            </a:r>
            <a:r>
              <a:rPr lang="ru-RU" sz="1400" b="1" dirty="0">
                <a:solidFill>
                  <a:schemeClr val="bg2">
                    <a:lumMod val="25000"/>
                  </a:schemeClr>
                </a:solidFill>
                <a:latin typeface="Times New Roman" panose="02020603050405020304" pitchFamily="18" charset="0"/>
                <a:cs typeface="Times New Roman" panose="02020603050405020304" pitchFamily="18" charset="0"/>
              </a:rPr>
              <a:t> </a:t>
            </a:r>
            <a:r>
              <a:rPr lang="ru-RU" sz="1100" b="1" dirty="0">
                <a:solidFill>
                  <a:schemeClr val="bg2">
                    <a:lumMod val="25000"/>
                  </a:schemeClr>
                </a:solidFill>
                <a:latin typeface="Times New Roman" panose="02020603050405020304" pitchFamily="18" charset="0"/>
                <a:cs typeface="Times New Roman" panose="02020603050405020304" pitchFamily="18" charset="0"/>
              </a:rPr>
              <a:t>-</a:t>
            </a:r>
            <a:r>
              <a:rPr lang="ru-RU" sz="1100" dirty="0">
                <a:solidFill>
                  <a:schemeClr val="bg2">
                    <a:lumMod val="25000"/>
                  </a:schemeClr>
                </a:solidFill>
                <a:latin typeface="Times New Roman" panose="02020603050405020304" pitchFamily="18" charset="0"/>
                <a:cs typeface="Times New Roman" panose="02020603050405020304" pitchFamily="18" charset="0"/>
              </a:rPr>
              <a:t> главный внештатный специалист по паллиативной помощи Министерства здравоохранения Республики Казахстан, президент ОЮЛ  "Казахстанская ассоциация паллиативной помощи», член Совета директоров Международной ассоциации хосписной и паллиативной помощи IAHPC, исполнительного директора ОФ «Вместе против рака" </a:t>
            </a:r>
          </a:p>
          <a:p>
            <a:pPr lvl="0" algn="just"/>
            <a:r>
              <a:rPr lang="ru-RU" sz="1100" dirty="0">
                <a:solidFill>
                  <a:schemeClr val="bg2">
                    <a:lumMod val="25000"/>
                  </a:schemeClr>
                </a:solidFill>
                <a:latin typeface="Times New Roman" panose="02020603050405020304" pitchFamily="18" charset="0"/>
                <a:cs typeface="Times New Roman" panose="02020603050405020304" pitchFamily="18" charset="0"/>
              </a:rPr>
              <a:t>(Казахстан, г. Алматы)</a:t>
            </a:r>
          </a:p>
        </p:txBody>
      </p:sp>
      <p:sp>
        <p:nvSpPr>
          <p:cNvPr id="32" name="TextBox 31">
            <a:extLst>
              <a:ext uri="{FF2B5EF4-FFF2-40B4-BE49-F238E27FC236}">
                <a16:creationId xmlns:a16="http://schemas.microsoft.com/office/drawing/2014/main" id="{A1077D2A-CCAC-407D-9081-CB843B17440B}"/>
              </a:ext>
            </a:extLst>
          </p:cNvPr>
          <p:cNvSpPr txBox="1"/>
          <p:nvPr/>
        </p:nvSpPr>
        <p:spPr>
          <a:xfrm>
            <a:off x="2229781" y="2088403"/>
            <a:ext cx="4734545" cy="1154162"/>
          </a:xfrm>
          <a:prstGeom prst="rect">
            <a:avLst/>
          </a:prstGeom>
          <a:noFill/>
        </p:spPr>
        <p:txBody>
          <a:bodyPr wrap="square">
            <a:spAutoFit/>
          </a:bodyPr>
          <a:lstStyle/>
          <a:p>
            <a:pPr lvl="0" algn="just"/>
            <a:r>
              <a:rPr lang="ru-RU" sz="1400" b="1" dirty="0" err="1">
                <a:solidFill>
                  <a:schemeClr val="bg2">
                    <a:lumMod val="25000"/>
                  </a:schemeClr>
                </a:solidFill>
                <a:latin typeface="Times New Roman" panose="02020603050405020304" pitchFamily="18" charset="0"/>
                <a:cs typeface="Times New Roman" panose="02020603050405020304" pitchFamily="18" charset="0"/>
              </a:rPr>
              <a:t>Зияев</a:t>
            </a:r>
            <a:r>
              <a:rPr lang="ru-RU" sz="1400" b="1" dirty="0">
                <a:solidFill>
                  <a:schemeClr val="bg2">
                    <a:lumMod val="25000"/>
                  </a:schemeClr>
                </a:solidFill>
                <a:latin typeface="Times New Roman" panose="02020603050405020304" pitchFamily="18" charset="0"/>
                <a:cs typeface="Times New Roman" panose="02020603050405020304" pitchFamily="18" charset="0"/>
              </a:rPr>
              <a:t> </a:t>
            </a:r>
            <a:r>
              <a:rPr lang="ru-RU" sz="1400" b="1" dirty="0" err="1">
                <a:solidFill>
                  <a:schemeClr val="bg2">
                    <a:lumMod val="25000"/>
                  </a:schemeClr>
                </a:solidFill>
                <a:latin typeface="Times New Roman" panose="02020603050405020304" pitchFamily="18" charset="0"/>
                <a:cs typeface="Times New Roman" panose="02020603050405020304" pitchFamily="18" charset="0"/>
              </a:rPr>
              <a:t>Яхъё</a:t>
            </a:r>
            <a:r>
              <a:rPr lang="ru-RU" sz="1400" b="1" dirty="0">
                <a:solidFill>
                  <a:schemeClr val="bg2">
                    <a:lumMod val="25000"/>
                  </a:schemeClr>
                </a:solidFill>
                <a:latin typeface="Times New Roman" panose="02020603050405020304" pitchFamily="18" charset="0"/>
                <a:cs typeface="Times New Roman" panose="02020603050405020304" pitchFamily="18" charset="0"/>
              </a:rPr>
              <a:t> </a:t>
            </a:r>
            <a:r>
              <a:rPr lang="ru-RU" sz="1400" b="1" dirty="0" err="1">
                <a:solidFill>
                  <a:schemeClr val="bg2">
                    <a:lumMod val="25000"/>
                  </a:schemeClr>
                </a:solidFill>
                <a:latin typeface="Times New Roman" panose="02020603050405020304" pitchFamily="18" charset="0"/>
                <a:cs typeface="Times New Roman" panose="02020603050405020304" pitchFamily="18" charset="0"/>
              </a:rPr>
              <a:t>Пазлитдинович</a:t>
            </a:r>
            <a:r>
              <a:rPr lang="ru-RU" sz="1400" b="1" dirty="0">
                <a:solidFill>
                  <a:schemeClr val="bg2">
                    <a:lumMod val="25000"/>
                  </a:schemeClr>
                </a:solidFill>
                <a:latin typeface="Times New Roman" panose="02020603050405020304" pitchFamily="18" charset="0"/>
                <a:cs typeface="Times New Roman" panose="02020603050405020304" pitchFamily="18" charset="0"/>
              </a:rPr>
              <a:t> </a:t>
            </a:r>
            <a:r>
              <a:rPr lang="ru-RU" sz="1100" b="1" dirty="0">
                <a:solidFill>
                  <a:schemeClr val="bg2">
                    <a:lumMod val="25000"/>
                  </a:schemeClr>
                </a:solidFill>
                <a:latin typeface="Times New Roman" panose="02020603050405020304" pitchFamily="18" charset="0"/>
                <a:cs typeface="Times New Roman" panose="02020603050405020304" pitchFamily="18" charset="0"/>
              </a:rPr>
              <a:t>-</a:t>
            </a:r>
            <a:r>
              <a:rPr lang="ru-RU" sz="1100" dirty="0">
                <a:solidFill>
                  <a:schemeClr val="bg2">
                    <a:lumMod val="25000"/>
                  </a:schemeClr>
                </a:solidFill>
                <a:latin typeface="Times New Roman" panose="02020603050405020304" pitchFamily="18" charset="0"/>
                <a:cs typeface="Times New Roman" panose="02020603050405020304" pitchFamily="18" charset="0"/>
              </a:rPr>
              <a:t> </a:t>
            </a:r>
            <a:r>
              <a:rPr lang="ru-RU" sz="1100" dirty="0">
                <a:solidFill>
                  <a:schemeClr val="bg2">
                    <a:lumMod val="25000"/>
                  </a:schemeClr>
                </a:solidFill>
              </a:rPr>
              <a:t>заведующий отделением паллиативной медицинской помощи Республиканского специализированного Научно-практического медицинского центра онкологии и радиологии Минздрава Республики Узбекистан, главный внештатный специалист по паллиативной и хосписной помощи Республики Узбекистан </a:t>
            </a:r>
            <a:r>
              <a:rPr lang="ru-RU" sz="1100" dirty="0">
                <a:solidFill>
                  <a:schemeClr val="bg2">
                    <a:lumMod val="25000"/>
                  </a:schemeClr>
                </a:solidFill>
                <a:latin typeface="Times New Roman" panose="02020603050405020304" pitchFamily="18" charset="0"/>
                <a:cs typeface="Times New Roman" panose="02020603050405020304" pitchFamily="18" charset="0"/>
              </a:rPr>
              <a:t>(Узбекистан, г. Ташкент)</a:t>
            </a:r>
          </a:p>
        </p:txBody>
      </p:sp>
      <p:pic>
        <p:nvPicPr>
          <p:cNvPr id="23" name="Picture 2" descr="C:\Users\ПК-16\Desktop\АНО_Паллиатив без границ_\ЛОГОТИП\ЛОГО на русском яз\цветной\jpeg\rus_color_symbol.jpg">
            <a:extLst>
              <a:ext uri="{FF2B5EF4-FFF2-40B4-BE49-F238E27FC236}">
                <a16:creationId xmlns:a16="http://schemas.microsoft.com/office/drawing/2014/main" id="{8B6F693F-68E5-4629-861E-60EFE149D63D}"/>
              </a:ext>
            </a:extLst>
          </p:cNvPr>
          <p:cNvPicPr>
            <a:picLocks noChangeAspect="1" noChangeArrowheads="1"/>
          </p:cNvPicPr>
          <p:nvPr/>
        </p:nvPicPr>
        <p:blipFill>
          <a:blip r:embed="rId11"/>
          <a:srcRect/>
          <a:stretch>
            <a:fillRect/>
          </a:stretch>
        </p:blipFill>
        <p:spPr bwMode="auto">
          <a:xfrm>
            <a:off x="13304387" y="0"/>
            <a:ext cx="1309255" cy="1309255"/>
          </a:xfrm>
          <a:prstGeom prst="rect">
            <a:avLst/>
          </a:prstGeom>
          <a:noFill/>
        </p:spPr>
      </p:pic>
    </p:spTree>
    <p:extLst>
      <p:ext uri="{BB962C8B-B14F-4D97-AF65-F5344CB8AC3E}">
        <p14:creationId xmlns:p14="http://schemas.microsoft.com/office/powerpoint/2010/main" val="35715712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0"/>
          <p:cNvSpPr/>
          <p:nvPr/>
        </p:nvSpPr>
        <p:spPr>
          <a:xfrm>
            <a:off x="619546" y="439633"/>
            <a:ext cx="11490842" cy="636628"/>
          </a:xfrm>
          <a:prstGeom prst="rect">
            <a:avLst/>
          </a:prstGeom>
          <a:noFill/>
          <a:ln/>
        </p:spPr>
        <p:txBody>
          <a:bodyPr wrap="none" lIns="0" tIns="0" rIns="0" bIns="0" rtlCol="0" anchor="t"/>
          <a:lstStyle/>
          <a:p>
            <a:pPr>
              <a:lnSpc>
                <a:spcPts val="5300"/>
              </a:lnSpc>
            </a:pPr>
            <a:r>
              <a:rPr lang="ru-RU" sz="4000" dirty="0">
                <a:solidFill>
                  <a:schemeClr val="accent3">
                    <a:lumMod val="75000"/>
                  </a:schemeClr>
                </a:solidFill>
                <a:latin typeface="Bitter Medium" pitchFamily="34" charset="0"/>
                <a:ea typeface="Bitter Medium" pitchFamily="34" charset="-122"/>
                <a:cs typeface="Bitter Medium" pitchFamily="34" charset="-120"/>
              </a:rPr>
              <a:t>АНО «Паллиатив без границ»</a:t>
            </a:r>
          </a:p>
        </p:txBody>
      </p:sp>
      <p:sp>
        <p:nvSpPr>
          <p:cNvPr id="3" name="Text 1"/>
          <p:cNvSpPr/>
          <p:nvPr/>
        </p:nvSpPr>
        <p:spPr>
          <a:xfrm>
            <a:off x="619546" y="1070315"/>
            <a:ext cx="12784725" cy="476038"/>
          </a:xfrm>
          <a:prstGeom prst="rect">
            <a:avLst/>
          </a:prstGeom>
          <a:noFill/>
          <a:ln/>
        </p:spPr>
        <p:txBody>
          <a:bodyPr wrap="square" lIns="0" tIns="0" rIns="0" bIns="0" rtlCol="0" anchor="t"/>
          <a:lstStyle/>
          <a:p>
            <a:endParaRPr lang="ru-RU" sz="1600" b="1" i="1" dirty="0">
              <a:solidFill>
                <a:schemeClr val="accent1"/>
              </a:solidFill>
              <a:latin typeface="Times New Roman" panose="02020603050405020304" pitchFamily="18" charset="0"/>
              <a:ea typeface="Open Sans" pitchFamily="34" charset="-122"/>
              <a:cs typeface="Times New Roman" panose="02020603050405020304" pitchFamily="18" charset="0"/>
            </a:endParaRPr>
          </a:p>
          <a:p>
            <a:r>
              <a:rPr lang="ru-RU" sz="1400" b="1" i="1" dirty="0">
                <a:solidFill>
                  <a:schemeClr val="accent1"/>
                </a:solidFill>
                <a:latin typeface="Times New Roman" panose="02020603050405020304" pitchFamily="18" charset="0"/>
                <a:ea typeface="Open Sans" pitchFamily="34" charset="-122"/>
                <a:cs typeface="Times New Roman" panose="02020603050405020304" pitchFamily="18" charset="0"/>
              </a:rPr>
              <a:t>В Наблюдательный совет</a:t>
            </a:r>
            <a:r>
              <a:rPr lang="en-US" sz="1400" b="1" i="1" dirty="0">
                <a:solidFill>
                  <a:schemeClr val="accent1"/>
                </a:solidFill>
                <a:latin typeface="Times New Roman" panose="02020603050405020304" pitchFamily="18" charset="0"/>
                <a:ea typeface="Open Sans" pitchFamily="34" charset="-122"/>
                <a:cs typeface="Times New Roman" panose="02020603050405020304" pitchFamily="18" charset="0"/>
              </a:rPr>
              <a:t> </a:t>
            </a:r>
            <a:r>
              <a:rPr lang="ru-RU" sz="1400" b="1" i="1" dirty="0">
                <a:solidFill>
                  <a:schemeClr val="accent1"/>
                </a:solidFill>
                <a:latin typeface="Times New Roman" panose="02020603050405020304" pitchFamily="18" charset="0"/>
                <a:ea typeface="Open Sans" pitchFamily="34" charset="-122"/>
                <a:cs typeface="Times New Roman" panose="02020603050405020304" pitchFamily="18" charset="0"/>
              </a:rPr>
              <a:t>Организации вошли 22 ведущих эксперта по паллиативной помощи из России и стран Содружества независимых Государств (СНГ)</a:t>
            </a:r>
            <a:endParaRPr lang="en-US" sz="1400" b="1" i="1" dirty="0">
              <a:solidFill>
                <a:schemeClr val="accent1"/>
              </a:solidFill>
              <a:latin typeface="Times New Roman" panose="02020603050405020304" pitchFamily="18" charset="0"/>
              <a:cs typeface="Times New Roman" panose="02020603050405020304" pitchFamily="18" charset="0"/>
            </a:endParaRPr>
          </a:p>
        </p:txBody>
      </p:sp>
      <p:sp>
        <p:nvSpPr>
          <p:cNvPr id="6" name="Text 4"/>
          <p:cNvSpPr/>
          <p:nvPr/>
        </p:nvSpPr>
        <p:spPr>
          <a:xfrm>
            <a:off x="2252045" y="3917466"/>
            <a:ext cx="6184722" cy="627948"/>
          </a:xfrm>
          <a:prstGeom prst="rect">
            <a:avLst/>
          </a:prstGeom>
          <a:noFill/>
          <a:ln/>
        </p:spPr>
        <p:txBody>
          <a:bodyPr wrap="square" lIns="0" tIns="0" rIns="0" bIns="0" rtlCol="0" anchor="t"/>
          <a:lstStyle/>
          <a:p>
            <a:pPr marL="342883" indent="-342883">
              <a:lnSpc>
                <a:spcPts val="2550"/>
              </a:lnSpc>
              <a:buSzPct val="100000"/>
              <a:buChar char="•"/>
            </a:pPr>
            <a:endParaRPr lang="en-US" sz="1600" dirty="0"/>
          </a:p>
        </p:txBody>
      </p:sp>
      <p:sp>
        <p:nvSpPr>
          <p:cNvPr id="7" name="Text 5"/>
          <p:cNvSpPr/>
          <p:nvPr/>
        </p:nvSpPr>
        <p:spPr>
          <a:xfrm>
            <a:off x="2044720" y="4759919"/>
            <a:ext cx="13204269" cy="5046767"/>
          </a:xfrm>
          <a:prstGeom prst="rect">
            <a:avLst/>
          </a:prstGeom>
          <a:noFill/>
          <a:ln/>
        </p:spPr>
        <p:txBody>
          <a:bodyPr wrap="square" lIns="0" tIns="0" rIns="0" bIns="0" rtlCol="0" anchor="t"/>
          <a:lstStyle/>
          <a:p>
            <a:pPr marL="342883" indent="-342883">
              <a:lnSpc>
                <a:spcPts val="2550"/>
              </a:lnSpc>
              <a:buSzPct val="100000"/>
              <a:buChar char="•"/>
            </a:pPr>
            <a:endParaRPr lang="en-US" sz="1600" dirty="0"/>
          </a:p>
        </p:txBody>
      </p:sp>
      <p:sp>
        <p:nvSpPr>
          <p:cNvPr id="10" name="Text 7"/>
          <p:cNvSpPr/>
          <p:nvPr/>
        </p:nvSpPr>
        <p:spPr>
          <a:xfrm>
            <a:off x="2240912" y="6690564"/>
            <a:ext cx="4712282" cy="651748"/>
          </a:xfrm>
          <a:prstGeom prst="rect">
            <a:avLst/>
          </a:prstGeom>
          <a:noFill/>
          <a:ln/>
        </p:spPr>
        <p:txBody>
          <a:bodyPr wrap="square" lIns="0" tIns="0" rIns="0" bIns="0" rtlCol="0" anchor="t"/>
          <a:lstStyle/>
          <a:p>
            <a:pPr lvl="0" algn="just"/>
            <a:r>
              <a:rPr lang="ru-RU" sz="1400" b="1" dirty="0">
                <a:solidFill>
                  <a:schemeClr val="bg2">
                    <a:lumMod val="25000"/>
                  </a:schemeClr>
                </a:solidFill>
                <a:latin typeface="Times New Roman" panose="02020603050405020304" pitchFamily="18" charset="0"/>
                <a:cs typeface="Times New Roman" panose="02020603050405020304" pitchFamily="18" charset="0"/>
              </a:rPr>
              <a:t>Скворцова Наталья Евгеньевна</a:t>
            </a:r>
            <a:r>
              <a:rPr lang="ru-RU" sz="1400" dirty="0">
                <a:solidFill>
                  <a:schemeClr val="bg2">
                    <a:lumMod val="25000"/>
                  </a:schemeClr>
                </a:solidFill>
                <a:latin typeface="Times New Roman" panose="02020603050405020304" pitchFamily="18" charset="0"/>
                <a:cs typeface="Times New Roman" panose="02020603050405020304" pitchFamily="18" charset="0"/>
              </a:rPr>
              <a:t> </a:t>
            </a:r>
            <a:r>
              <a:rPr lang="ru-RU" sz="1100" b="1" dirty="0">
                <a:solidFill>
                  <a:schemeClr val="bg2">
                    <a:lumMod val="25000"/>
                  </a:schemeClr>
                </a:solidFill>
                <a:latin typeface="Times New Roman" panose="02020603050405020304" pitchFamily="18" charset="0"/>
                <a:cs typeface="Times New Roman" panose="02020603050405020304" pitchFamily="18" charset="0"/>
              </a:rPr>
              <a:t>-</a:t>
            </a:r>
            <a:r>
              <a:rPr lang="ru-RU" sz="1100" dirty="0">
                <a:solidFill>
                  <a:schemeClr val="bg2">
                    <a:lumMod val="25000"/>
                  </a:schemeClr>
                </a:solidFill>
                <a:latin typeface="Times New Roman" panose="02020603050405020304" pitchFamily="18" charset="0"/>
                <a:cs typeface="Times New Roman" panose="02020603050405020304" pitchFamily="18" charset="0"/>
              </a:rPr>
              <a:t> генеральный директор Автономной некоммерческой организации «Детский хоспис «Одуванчики» (г. Донецк), внештатный республиканский детский специалист по паллиативной медицинской помощи Министерства здравоохранения Донецкой Народной Республики (ДНР, г. Донецк)</a:t>
            </a:r>
          </a:p>
          <a:p>
            <a:pPr lvl="0" algn="just"/>
            <a:endParaRPr lang="ru-RU" sz="1100" dirty="0">
              <a:solidFill>
                <a:schemeClr val="bg2">
                  <a:lumMod val="25000"/>
                </a:schemeClr>
              </a:solidFill>
              <a:latin typeface="Times New Roman" panose="02020603050405020304" pitchFamily="18" charset="0"/>
              <a:cs typeface="Times New Roman" panose="02020603050405020304" pitchFamily="18" charset="0"/>
            </a:endParaRPr>
          </a:p>
        </p:txBody>
      </p:sp>
      <p:pic>
        <p:nvPicPr>
          <p:cNvPr id="11" name="Picture 2" descr="C:\Users\ПК-16\Desktop\АНО_Паллиатив без границ_\ЛОГОТИП\ЛОГО на русском яз\цветной\jpeg\rus_color_symbol.jpg"/>
          <p:cNvPicPr>
            <a:picLocks noChangeAspect="1" noChangeArrowheads="1"/>
          </p:cNvPicPr>
          <p:nvPr/>
        </p:nvPicPr>
        <p:blipFill>
          <a:blip r:embed="rId3"/>
          <a:srcRect/>
          <a:stretch>
            <a:fillRect/>
          </a:stretch>
        </p:blipFill>
        <p:spPr bwMode="auto">
          <a:xfrm>
            <a:off x="13335560" y="1"/>
            <a:ext cx="1278082" cy="1278082"/>
          </a:xfrm>
          <a:prstGeom prst="rect">
            <a:avLst/>
          </a:prstGeom>
          <a:noFill/>
        </p:spPr>
      </p:pic>
      <p:sp>
        <p:nvSpPr>
          <p:cNvPr id="26" name="TextBox 25">
            <a:extLst>
              <a:ext uri="{FF2B5EF4-FFF2-40B4-BE49-F238E27FC236}">
                <a16:creationId xmlns:a16="http://schemas.microsoft.com/office/drawing/2014/main" id="{65D2E03D-5237-4AD5-9FB1-C219E92B918D}"/>
              </a:ext>
            </a:extLst>
          </p:cNvPr>
          <p:cNvSpPr txBox="1"/>
          <p:nvPr/>
        </p:nvSpPr>
        <p:spPr>
          <a:xfrm>
            <a:off x="9495791" y="2174092"/>
            <a:ext cx="4763998" cy="1154162"/>
          </a:xfrm>
          <a:prstGeom prst="rect">
            <a:avLst/>
          </a:prstGeom>
          <a:noFill/>
        </p:spPr>
        <p:txBody>
          <a:bodyPr wrap="square">
            <a:spAutoFit/>
          </a:bodyPr>
          <a:lstStyle/>
          <a:p>
            <a:pPr lvl="0" algn="just"/>
            <a:r>
              <a:rPr lang="ru-RU" sz="1400" b="1" dirty="0">
                <a:solidFill>
                  <a:schemeClr val="bg2">
                    <a:lumMod val="25000"/>
                  </a:schemeClr>
                </a:solidFill>
                <a:latin typeface="Times New Roman" panose="02020603050405020304" pitchFamily="18" charset="0"/>
                <a:cs typeface="Times New Roman" panose="02020603050405020304" pitchFamily="18" charset="0"/>
              </a:rPr>
              <a:t>Ткаченко Вадим Валерьевич </a:t>
            </a:r>
            <a:r>
              <a:rPr lang="ru-RU" sz="1100" b="1" dirty="0">
                <a:solidFill>
                  <a:schemeClr val="bg2">
                    <a:lumMod val="25000"/>
                  </a:schemeClr>
                </a:solidFill>
                <a:latin typeface="Times New Roman" panose="02020603050405020304" pitchFamily="18" charset="0"/>
                <a:cs typeface="Times New Roman" panose="02020603050405020304" pitchFamily="18" charset="0"/>
              </a:rPr>
              <a:t>– </a:t>
            </a:r>
            <a:r>
              <a:rPr lang="ru-RU" sz="1100" dirty="0">
                <a:solidFill>
                  <a:schemeClr val="bg2">
                    <a:lumMod val="25000"/>
                  </a:schemeClr>
                </a:solidFill>
                <a:latin typeface="Times New Roman" panose="02020603050405020304" pitchFamily="18" charset="0"/>
                <a:cs typeface="Times New Roman" panose="02020603050405020304" pitchFamily="18" charset="0"/>
              </a:rPr>
              <a:t>основатель и СЕО консалтинговой группы </a:t>
            </a:r>
            <a:r>
              <a:rPr lang="en-US" sz="1100" dirty="0">
                <a:solidFill>
                  <a:schemeClr val="bg2">
                    <a:lumMod val="25000"/>
                  </a:schemeClr>
                </a:solidFill>
                <a:latin typeface="Times New Roman" panose="02020603050405020304" pitchFamily="18" charset="0"/>
                <a:cs typeface="Times New Roman" panose="02020603050405020304" pitchFamily="18" charset="0"/>
              </a:rPr>
              <a:t>vvCube</a:t>
            </a:r>
            <a:r>
              <a:rPr lang="ru-RU" sz="1100" dirty="0">
                <a:solidFill>
                  <a:schemeClr val="bg2">
                    <a:lumMod val="25000"/>
                  </a:schemeClr>
                </a:solidFill>
                <a:latin typeface="Times New Roman" panose="02020603050405020304" pitchFamily="18" charset="0"/>
                <a:cs typeface="Times New Roman" panose="02020603050405020304" pitchFamily="18" charset="0"/>
              </a:rPr>
              <a:t>, председатель Консорциума по респираторной поддержке и кислородотерапии на дому, председатель рабочей группы по цифровизации при Уполномоченном по защите прав предпринимателей в г. Москве (Россия, г. Москва)</a:t>
            </a:r>
          </a:p>
          <a:p>
            <a:pPr lvl="0" algn="just"/>
            <a:endParaRPr lang="ru-RU" sz="1100"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EF09990E-5DC6-4D7C-949A-6445BF135D74}"/>
              </a:ext>
            </a:extLst>
          </p:cNvPr>
          <p:cNvSpPr txBox="1"/>
          <p:nvPr/>
        </p:nvSpPr>
        <p:spPr>
          <a:xfrm>
            <a:off x="2229781" y="5284222"/>
            <a:ext cx="4627916" cy="646331"/>
          </a:xfrm>
          <a:prstGeom prst="rect">
            <a:avLst/>
          </a:prstGeom>
          <a:noFill/>
        </p:spPr>
        <p:txBody>
          <a:bodyPr wrap="square">
            <a:spAutoFit/>
          </a:bodyPr>
          <a:lstStyle/>
          <a:p>
            <a:pPr lvl="0"/>
            <a:r>
              <a:rPr lang="ru-RU" sz="1400" b="1" dirty="0">
                <a:solidFill>
                  <a:schemeClr val="bg2">
                    <a:lumMod val="25000"/>
                  </a:schemeClr>
                </a:solidFill>
                <a:latin typeface="Times New Roman" panose="02020603050405020304" pitchFamily="18" charset="0"/>
                <a:cs typeface="Times New Roman" panose="02020603050405020304" pitchFamily="18" charset="0"/>
              </a:rPr>
              <a:t>Сабырбекова Таалайгуль Сабырбековна </a:t>
            </a:r>
            <a:r>
              <a:rPr lang="ru-RU" sz="1100" b="1" dirty="0">
                <a:solidFill>
                  <a:schemeClr val="bg2">
                    <a:lumMod val="25000"/>
                  </a:schemeClr>
                </a:solidFill>
                <a:latin typeface="Times New Roman" panose="02020603050405020304" pitchFamily="18" charset="0"/>
                <a:cs typeface="Times New Roman" panose="02020603050405020304" pitchFamily="18" charset="0"/>
              </a:rPr>
              <a:t>– </a:t>
            </a:r>
            <a:r>
              <a:rPr lang="ru-RU" sz="1100" dirty="0">
                <a:solidFill>
                  <a:schemeClr val="bg2">
                    <a:lumMod val="25000"/>
                  </a:schemeClr>
                </a:solidFill>
                <a:latin typeface="Times New Roman" panose="02020603050405020304" pitchFamily="18" charset="0"/>
                <a:cs typeface="Times New Roman" panose="02020603050405020304" pitchFamily="18" charset="0"/>
              </a:rPr>
              <a:t>сопредседатель ассоциации паллиативной и хосписной помощи Республики Кыргызстан  (Кыргызстан, г. Бишкек)</a:t>
            </a:r>
          </a:p>
        </p:txBody>
      </p:sp>
      <p:sp>
        <p:nvSpPr>
          <p:cNvPr id="32" name="TextBox 31">
            <a:extLst>
              <a:ext uri="{FF2B5EF4-FFF2-40B4-BE49-F238E27FC236}">
                <a16:creationId xmlns:a16="http://schemas.microsoft.com/office/drawing/2014/main" id="{A1077D2A-CCAC-407D-9081-CB843B17440B}"/>
              </a:ext>
            </a:extLst>
          </p:cNvPr>
          <p:cNvSpPr txBox="1"/>
          <p:nvPr/>
        </p:nvSpPr>
        <p:spPr>
          <a:xfrm>
            <a:off x="2229781" y="2193773"/>
            <a:ext cx="4734545" cy="984885"/>
          </a:xfrm>
          <a:prstGeom prst="rect">
            <a:avLst/>
          </a:prstGeom>
          <a:noFill/>
        </p:spPr>
        <p:txBody>
          <a:bodyPr wrap="square">
            <a:spAutoFit/>
          </a:bodyPr>
          <a:lstStyle/>
          <a:p>
            <a:pPr lvl="0" algn="just"/>
            <a:r>
              <a:rPr lang="ru-RU" sz="1400" b="1" dirty="0" err="1">
                <a:solidFill>
                  <a:schemeClr val="bg2">
                    <a:lumMod val="25000"/>
                  </a:schemeClr>
                </a:solidFill>
                <a:latin typeface="Times New Roman" panose="02020603050405020304" pitchFamily="18" charset="0"/>
                <a:cs typeface="Times New Roman" panose="02020603050405020304" pitchFamily="18" charset="0"/>
              </a:rPr>
              <a:t>Олескина</a:t>
            </a:r>
            <a:r>
              <a:rPr lang="ru-RU" sz="1400" b="1" dirty="0">
                <a:solidFill>
                  <a:schemeClr val="bg2">
                    <a:lumMod val="25000"/>
                  </a:schemeClr>
                </a:solidFill>
                <a:latin typeface="Times New Roman" panose="02020603050405020304" pitchFamily="18" charset="0"/>
                <a:cs typeface="Times New Roman" panose="02020603050405020304" pitchFamily="18" charset="0"/>
              </a:rPr>
              <a:t> Елизавета Александровна </a:t>
            </a:r>
            <a:r>
              <a:rPr lang="ru-RU" sz="1100" b="1" dirty="0">
                <a:solidFill>
                  <a:schemeClr val="bg2">
                    <a:lumMod val="25000"/>
                  </a:schemeClr>
                </a:solidFill>
                <a:latin typeface="Times New Roman" panose="02020603050405020304" pitchFamily="18" charset="0"/>
                <a:cs typeface="Times New Roman" panose="02020603050405020304" pitchFamily="18" charset="0"/>
              </a:rPr>
              <a:t>-</a:t>
            </a:r>
            <a:r>
              <a:rPr lang="ru-RU" sz="1100" dirty="0">
                <a:solidFill>
                  <a:schemeClr val="bg2">
                    <a:lumMod val="25000"/>
                  </a:schemeClr>
                </a:solidFill>
                <a:latin typeface="Times New Roman" panose="02020603050405020304" pitchFamily="18" charset="0"/>
                <a:cs typeface="Times New Roman" panose="02020603050405020304" pitchFamily="18" charset="0"/>
              </a:rPr>
              <a:t> основатель и директор благотворительного фонда помощи пожилым людям и инвалидам «Старость в радость», член совета при Правительстве Российской Федерации по вопросам попечительства в социальной сфере (Россия, г. Москва)</a:t>
            </a:r>
            <a:endParaRPr lang="ru-RU" sz="1050" dirty="0"/>
          </a:p>
        </p:txBody>
      </p:sp>
      <p:sp>
        <p:nvSpPr>
          <p:cNvPr id="23" name="Овал 22">
            <a:extLst>
              <a:ext uri="{FF2B5EF4-FFF2-40B4-BE49-F238E27FC236}">
                <a16:creationId xmlns:a16="http://schemas.microsoft.com/office/drawing/2014/main" id="{AEBCB1E9-6193-4180-AF91-D8054A215CFA}"/>
              </a:ext>
            </a:extLst>
          </p:cNvPr>
          <p:cNvSpPr/>
          <p:nvPr/>
        </p:nvSpPr>
        <p:spPr>
          <a:xfrm>
            <a:off x="713065" y="2023805"/>
            <a:ext cx="1309254" cy="1291632"/>
          </a:xfrm>
          <a:prstGeom prst="ellipse">
            <a:avLst/>
          </a:prstGeom>
          <a:blipFill rotWithShape="1">
            <a:blip r:embed="rId4"/>
            <a:srcRect/>
            <a:stretch>
              <a:fillRect t="-14000" b="-14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5" name="Овал 24">
            <a:extLst>
              <a:ext uri="{FF2B5EF4-FFF2-40B4-BE49-F238E27FC236}">
                <a16:creationId xmlns:a16="http://schemas.microsoft.com/office/drawing/2014/main" id="{10BF467B-6086-4162-8499-451D6EF84922}"/>
              </a:ext>
            </a:extLst>
          </p:cNvPr>
          <p:cNvSpPr/>
          <p:nvPr/>
        </p:nvSpPr>
        <p:spPr>
          <a:xfrm>
            <a:off x="646742" y="3499274"/>
            <a:ext cx="1397978" cy="1291632"/>
          </a:xfrm>
          <a:prstGeom prst="ellipse">
            <a:avLst/>
          </a:prstGeom>
          <a:blipFill rotWithShape="1">
            <a:blip r:embed="rId5"/>
            <a:srcRect/>
            <a:stretch>
              <a:fillRect t="-17000" b="-17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7" name="TextBox 26">
            <a:extLst>
              <a:ext uri="{FF2B5EF4-FFF2-40B4-BE49-F238E27FC236}">
                <a16:creationId xmlns:a16="http://schemas.microsoft.com/office/drawing/2014/main" id="{C0B3E308-5116-4622-AE31-645EC03C89B3}"/>
              </a:ext>
            </a:extLst>
          </p:cNvPr>
          <p:cNvSpPr txBox="1"/>
          <p:nvPr/>
        </p:nvSpPr>
        <p:spPr>
          <a:xfrm>
            <a:off x="2248507" y="3554500"/>
            <a:ext cx="4715819" cy="1323439"/>
          </a:xfrm>
          <a:prstGeom prst="rect">
            <a:avLst/>
          </a:prstGeom>
          <a:noFill/>
        </p:spPr>
        <p:txBody>
          <a:bodyPr wrap="square">
            <a:spAutoFit/>
          </a:bodyPr>
          <a:lstStyle/>
          <a:p>
            <a:pPr lvl="0" algn="just"/>
            <a:r>
              <a:rPr lang="ru-RU" sz="1400" b="1" dirty="0">
                <a:solidFill>
                  <a:schemeClr val="bg2">
                    <a:lumMod val="25000"/>
                  </a:schemeClr>
                </a:solidFill>
                <a:latin typeface="Times New Roman" panose="02020603050405020304" pitchFamily="18" charset="0"/>
                <a:cs typeface="Times New Roman" panose="02020603050405020304" pitchFamily="18" charset="0"/>
              </a:rPr>
              <a:t>Осетрова Ольга Васильевна</a:t>
            </a:r>
            <a:r>
              <a:rPr lang="ru-RU" sz="1400" dirty="0">
                <a:solidFill>
                  <a:schemeClr val="bg2">
                    <a:lumMod val="25000"/>
                  </a:schemeClr>
                </a:solidFill>
                <a:latin typeface="Times New Roman" panose="02020603050405020304" pitchFamily="18" charset="0"/>
                <a:cs typeface="Times New Roman" panose="02020603050405020304" pitchFamily="18" charset="0"/>
              </a:rPr>
              <a:t> </a:t>
            </a:r>
            <a:r>
              <a:rPr lang="ru-RU" sz="1100" b="1" dirty="0">
                <a:solidFill>
                  <a:schemeClr val="bg2">
                    <a:lumMod val="25000"/>
                  </a:schemeClr>
                </a:solidFill>
                <a:latin typeface="Times New Roman" panose="02020603050405020304" pitchFamily="18" charset="0"/>
                <a:cs typeface="Times New Roman" panose="02020603050405020304" pitchFamily="18" charset="0"/>
              </a:rPr>
              <a:t>-</a:t>
            </a:r>
            <a:r>
              <a:rPr lang="ru-RU" sz="1100" dirty="0">
                <a:solidFill>
                  <a:schemeClr val="bg2">
                    <a:lumMod val="25000"/>
                  </a:schemeClr>
                </a:solidFill>
                <a:latin typeface="Times New Roman" panose="02020603050405020304" pitchFamily="18" charset="0"/>
                <a:cs typeface="Times New Roman" panose="02020603050405020304" pitchFamily="18" charset="0"/>
              </a:rPr>
              <a:t> главный врач Автономной некоммерческой организации «Самарский хоспис», главный внештатный специалист по паллиативной медицинской помощи в Приволжском федеральном округе, главный внештатный специалист по обезболивающей терапии в паллиативной медицинской помощи Минздрава Самарской области, член профильной комиссии Минздрава России по паллиативной медицинской помощи (Россия, г. Самара)</a:t>
            </a:r>
            <a:endParaRPr lang="ru-RU" sz="1050" dirty="0"/>
          </a:p>
        </p:txBody>
      </p:sp>
      <p:sp>
        <p:nvSpPr>
          <p:cNvPr id="29" name="Овал 28">
            <a:extLst>
              <a:ext uri="{FF2B5EF4-FFF2-40B4-BE49-F238E27FC236}">
                <a16:creationId xmlns:a16="http://schemas.microsoft.com/office/drawing/2014/main" id="{FBFC7C93-86F4-48DB-9F18-2288489BEA98}"/>
              </a:ext>
            </a:extLst>
          </p:cNvPr>
          <p:cNvSpPr/>
          <p:nvPr/>
        </p:nvSpPr>
        <p:spPr>
          <a:xfrm>
            <a:off x="619546" y="5017823"/>
            <a:ext cx="1264228" cy="1268249"/>
          </a:xfrm>
          <a:prstGeom prst="ellipse">
            <a:avLst/>
          </a:prstGeom>
          <a:blipFill rotWithShape="1">
            <a:blip r:embed="rId6"/>
            <a:srcRect/>
            <a:stretch>
              <a:fillRect l="-2000" r="-2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1" name="Овал 30">
            <a:extLst>
              <a:ext uri="{FF2B5EF4-FFF2-40B4-BE49-F238E27FC236}">
                <a16:creationId xmlns:a16="http://schemas.microsoft.com/office/drawing/2014/main" id="{FCDEF745-21B4-441E-ACE8-75FB121196B5}"/>
              </a:ext>
            </a:extLst>
          </p:cNvPr>
          <p:cNvSpPr/>
          <p:nvPr/>
        </p:nvSpPr>
        <p:spPr>
          <a:xfrm>
            <a:off x="619546" y="6515542"/>
            <a:ext cx="1264228" cy="1268249"/>
          </a:xfrm>
          <a:prstGeom prst="ellipse">
            <a:avLst/>
          </a:prstGeom>
          <a:blipFill rotWithShape="1">
            <a:blip r:embed="rId7"/>
            <a:srcRect/>
            <a:stretch>
              <a:fillRect l="-42000" r="-42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3" name="Овал 32">
            <a:extLst>
              <a:ext uri="{FF2B5EF4-FFF2-40B4-BE49-F238E27FC236}">
                <a16:creationId xmlns:a16="http://schemas.microsoft.com/office/drawing/2014/main" id="{EDE77FAD-8102-4133-94D4-BE9CDD6E41FE}"/>
              </a:ext>
            </a:extLst>
          </p:cNvPr>
          <p:cNvSpPr/>
          <p:nvPr/>
        </p:nvSpPr>
        <p:spPr>
          <a:xfrm>
            <a:off x="8048891" y="2021542"/>
            <a:ext cx="1309255" cy="1293895"/>
          </a:xfrm>
          <a:prstGeom prst="ellipse">
            <a:avLst/>
          </a:prstGeom>
          <a:blipFill rotWithShape="1">
            <a:blip r:embed="rId8"/>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4" name="Овал 33">
            <a:extLst>
              <a:ext uri="{FF2B5EF4-FFF2-40B4-BE49-F238E27FC236}">
                <a16:creationId xmlns:a16="http://schemas.microsoft.com/office/drawing/2014/main" id="{5EBF940D-BA0D-4BEE-B869-922530D21064}"/>
              </a:ext>
            </a:extLst>
          </p:cNvPr>
          <p:cNvSpPr/>
          <p:nvPr/>
        </p:nvSpPr>
        <p:spPr>
          <a:xfrm>
            <a:off x="8048891" y="3529942"/>
            <a:ext cx="1309255" cy="1277273"/>
          </a:xfrm>
          <a:prstGeom prst="ellipse">
            <a:avLst/>
          </a:prstGeom>
          <a:blipFill rotWithShape="1">
            <a:blip r:embed="rId9"/>
            <a:srcRect/>
            <a:stretch>
              <a:fillRect l="-10000" r="-10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5" name="TextBox 34">
            <a:extLst>
              <a:ext uri="{FF2B5EF4-FFF2-40B4-BE49-F238E27FC236}">
                <a16:creationId xmlns:a16="http://schemas.microsoft.com/office/drawing/2014/main" id="{0AFD4320-5892-4147-87BA-C33C0B4144F8}"/>
              </a:ext>
            </a:extLst>
          </p:cNvPr>
          <p:cNvSpPr txBox="1"/>
          <p:nvPr/>
        </p:nvSpPr>
        <p:spPr>
          <a:xfrm>
            <a:off x="9495791" y="3845008"/>
            <a:ext cx="4763997" cy="646331"/>
          </a:xfrm>
          <a:prstGeom prst="rect">
            <a:avLst/>
          </a:prstGeom>
          <a:noFill/>
        </p:spPr>
        <p:txBody>
          <a:bodyPr wrap="square">
            <a:spAutoFit/>
          </a:bodyPr>
          <a:lstStyle/>
          <a:p>
            <a:pPr lvl="0" algn="just"/>
            <a:r>
              <a:rPr lang="ru-RU" sz="1400" b="1" dirty="0">
                <a:solidFill>
                  <a:schemeClr val="bg2">
                    <a:lumMod val="25000"/>
                  </a:schemeClr>
                </a:solidFill>
                <a:latin typeface="Times New Roman" panose="02020603050405020304" pitchFamily="18" charset="0"/>
                <a:cs typeface="Times New Roman" panose="02020603050405020304" pitchFamily="18" charset="0"/>
              </a:rPr>
              <a:t>Тулеутаев Ернас Тлеутаевич</a:t>
            </a:r>
            <a:r>
              <a:rPr lang="ru-RU" sz="1400" dirty="0">
                <a:solidFill>
                  <a:schemeClr val="bg2">
                    <a:lumMod val="25000"/>
                  </a:schemeClr>
                </a:solidFill>
                <a:latin typeface="Times New Roman" panose="02020603050405020304" pitchFamily="18" charset="0"/>
                <a:cs typeface="Times New Roman" panose="02020603050405020304" pitchFamily="18" charset="0"/>
              </a:rPr>
              <a:t> </a:t>
            </a:r>
            <a:r>
              <a:rPr lang="ru-RU" sz="1100" dirty="0">
                <a:solidFill>
                  <a:schemeClr val="bg2">
                    <a:lumMod val="25000"/>
                  </a:schemeClr>
                </a:solidFill>
                <a:latin typeface="Times New Roman" panose="02020603050405020304" pitchFamily="18" charset="0"/>
                <a:cs typeface="Times New Roman" panose="02020603050405020304" pitchFamily="18" charset="0"/>
              </a:rPr>
              <a:t>– руководитель Республиканского центра орфанных заболеваний корпоративного фонда “University Medical Center”, д.м.н,  профессор (Казахстан, г. Астана)</a:t>
            </a:r>
          </a:p>
        </p:txBody>
      </p:sp>
    </p:spTree>
    <p:extLst>
      <p:ext uri="{BB962C8B-B14F-4D97-AF65-F5344CB8AC3E}">
        <p14:creationId xmlns:p14="http://schemas.microsoft.com/office/powerpoint/2010/main" val="17792216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name="Slide 9">
    <p:spTree>
      <p:nvGrpSpPr>
        <p:cNvPr id="1" name=""/>
        <p:cNvGrpSpPr/>
        <p:nvPr/>
      </p:nvGrpSpPr>
      <p:grpSpPr>
        <a:xfrm>
          <a:off x="0" y="0"/>
          <a:ext cx="0" cy="0"/>
          <a:chOff x="0" y="0"/>
          <a:chExt cx="0" cy="0"/>
        </a:xfrm>
      </p:grpSpPr>
      <p:sp>
        <p:nvSpPr>
          <p:cNvPr id="2" name="Text 0"/>
          <p:cNvSpPr/>
          <p:nvPr/>
        </p:nvSpPr>
        <p:spPr>
          <a:xfrm>
            <a:off x="340604" y="1084011"/>
            <a:ext cx="9630370" cy="444698"/>
          </a:xfrm>
          <a:prstGeom prst="rect">
            <a:avLst/>
          </a:prstGeom>
          <a:noFill/>
          <a:ln/>
        </p:spPr>
        <p:txBody>
          <a:bodyPr wrap="none" lIns="0" tIns="0" rIns="0" bIns="0" rtlCol="0" anchor="t"/>
          <a:lstStyle/>
          <a:p>
            <a:pPr>
              <a:lnSpc>
                <a:spcPts val="3500"/>
              </a:lnSpc>
            </a:pPr>
            <a:r>
              <a:rPr lang="en-US" sz="2400" b="1" i="1" dirty="0">
                <a:solidFill>
                  <a:schemeClr val="accent1"/>
                </a:solidFill>
                <a:latin typeface="Times New Roman" panose="02020603050405020304" pitchFamily="18" charset="0"/>
                <a:ea typeface="Bitter Medium" pitchFamily="34" charset="-122"/>
                <a:cs typeface="Times New Roman" panose="02020603050405020304" pitchFamily="18" charset="0"/>
              </a:rPr>
              <a:t>Имущество и </a:t>
            </a:r>
            <a:r>
              <a:rPr lang="ru-RU" sz="2400" b="1" i="1" dirty="0">
                <a:solidFill>
                  <a:schemeClr val="accent1"/>
                </a:solidFill>
                <a:latin typeface="Times New Roman" panose="02020603050405020304" pitchFamily="18" charset="0"/>
                <a:ea typeface="Bitter Medium" pitchFamily="34" charset="-122"/>
                <a:cs typeface="Times New Roman" panose="02020603050405020304" pitchFamily="18" charset="0"/>
              </a:rPr>
              <a:t>ф</a:t>
            </a:r>
            <a:r>
              <a:rPr lang="en-US" sz="2400" b="1" i="1" dirty="0">
                <a:solidFill>
                  <a:schemeClr val="accent1"/>
                </a:solidFill>
                <a:latin typeface="Times New Roman" panose="02020603050405020304" pitchFamily="18" charset="0"/>
                <a:ea typeface="Bitter Medium" pitchFamily="34" charset="-122"/>
                <a:cs typeface="Times New Roman" panose="02020603050405020304" pitchFamily="18" charset="0"/>
              </a:rPr>
              <a:t>инансово-</a:t>
            </a:r>
            <a:r>
              <a:rPr lang="ru-RU" sz="2400" b="1" i="1" dirty="0">
                <a:solidFill>
                  <a:schemeClr val="accent1"/>
                </a:solidFill>
                <a:latin typeface="Times New Roman" panose="02020603050405020304" pitchFamily="18" charset="0"/>
                <a:ea typeface="Bitter Medium" pitchFamily="34" charset="-122"/>
                <a:cs typeface="Times New Roman" panose="02020603050405020304" pitchFamily="18" charset="0"/>
              </a:rPr>
              <a:t>х</a:t>
            </a:r>
            <a:r>
              <a:rPr lang="en-US" sz="2400" b="1" i="1" dirty="0">
                <a:solidFill>
                  <a:schemeClr val="accent1"/>
                </a:solidFill>
                <a:latin typeface="Times New Roman" panose="02020603050405020304" pitchFamily="18" charset="0"/>
                <a:ea typeface="Bitter Medium" pitchFamily="34" charset="-122"/>
                <a:cs typeface="Times New Roman" panose="02020603050405020304" pitchFamily="18" charset="0"/>
              </a:rPr>
              <a:t>озяйственная </a:t>
            </a:r>
            <a:r>
              <a:rPr lang="ru-RU" sz="2400" b="1" i="1" dirty="0">
                <a:solidFill>
                  <a:schemeClr val="accent1"/>
                </a:solidFill>
                <a:latin typeface="Times New Roman" panose="02020603050405020304" pitchFamily="18" charset="0"/>
                <a:ea typeface="Bitter Medium" pitchFamily="34" charset="-122"/>
                <a:cs typeface="Times New Roman" panose="02020603050405020304" pitchFamily="18" charset="0"/>
              </a:rPr>
              <a:t>д</a:t>
            </a:r>
            <a:r>
              <a:rPr lang="en-US" sz="2400" b="1" i="1" dirty="0">
                <a:solidFill>
                  <a:schemeClr val="accent1"/>
                </a:solidFill>
                <a:latin typeface="Times New Roman" panose="02020603050405020304" pitchFamily="18" charset="0"/>
                <a:ea typeface="Bitter Medium" pitchFamily="34" charset="-122"/>
                <a:cs typeface="Times New Roman" panose="02020603050405020304" pitchFamily="18" charset="0"/>
              </a:rPr>
              <a:t>еятельность</a:t>
            </a:r>
            <a:endParaRPr lang="en-US" sz="2400" b="1" i="1" dirty="0">
              <a:solidFill>
                <a:schemeClr val="accent1"/>
              </a:solidFill>
              <a:latin typeface="Times New Roman" panose="02020603050405020304" pitchFamily="18" charset="0"/>
              <a:cs typeface="Times New Roman" panose="02020603050405020304" pitchFamily="18" charset="0"/>
            </a:endParaRPr>
          </a:p>
        </p:txBody>
      </p:sp>
      <p:sp>
        <p:nvSpPr>
          <p:cNvPr id="3" name="Text 1"/>
          <p:cNvSpPr/>
          <p:nvPr/>
        </p:nvSpPr>
        <p:spPr>
          <a:xfrm>
            <a:off x="340604" y="1526638"/>
            <a:ext cx="8115137" cy="682943"/>
          </a:xfrm>
          <a:prstGeom prst="rect">
            <a:avLst/>
          </a:prstGeom>
          <a:noFill/>
          <a:ln/>
        </p:spPr>
        <p:txBody>
          <a:bodyPr wrap="square" lIns="0" tIns="0" rIns="0" bIns="0" rtlCol="0" anchor="t"/>
          <a:lstStyle/>
          <a:p>
            <a:pPr>
              <a:lnSpc>
                <a:spcPts val="1750"/>
              </a:lnSpc>
            </a:pPr>
            <a:endParaRPr lang="ru-RU" sz="1800" b="1" i="1" dirty="0">
              <a:solidFill>
                <a:schemeClr val="accent3">
                  <a:lumMod val="75000"/>
                </a:schemeClr>
              </a:solidFill>
              <a:latin typeface="Times New Roman" panose="02020603050405020304" pitchFamily="18" charset="0"/>
              <a:cs typeface="Times New Roman" panose="02020603050405020304" pitchFamily="18" charset="0"/>
            </a:endParaRPr>
          </a:p>
          <a:p>
            <a:pPr>
              <a:lnSpc>
                <a:spcPts val="1750"/>
              </a:lnSpc>
            </a:pPr>
            <a:r>
              <a:rPr lang="ru-RU" sz="1800" b="1" i="1" dirty="0">
                <a:solidFill>
                  <a:schemeClr val="accent3">
                    <a:lumMod val="75000"/>
                  </a:schemeClr>
                </a:solidFill>
                <a:latin typeface="Times New Roman" panose="02020603050405020304" pitchFamily="18" charset="0"/>
                <a:cs typeface="Times New Roman" panose="02020603050405020304" pitchFamily="18" charset="0"/>
              </a:rPr>
              <a:t>Организация имеет право владеть или управлять имуществом, необходимым для выполнения своей уставной деятельности</a:t>
            </a:r>
            <a:endParaRPr lang="ru-RU" sz="1800" b="1" i="1" dirty="0">
              <a:solidFill>
                <a:schemeClr val="accent3">
                  <a:lumMod val="75000"/>
                </a:schemeClr>
              </a:solidFill>
              <a:latin typeface="Times New Roman" panose="02020603050405020304" pitchFamily="18" charset="0"/>
              <a:ea typeface="Open Sans" pitchFamily="34" charset="-122"/>
              <a:cs typeface="Times New Roman" panose="02020603050405020304" pitchFamily="18" charset="0"/>
            </a:endParaRPr>
          </a:p>
          <a:p>
            <a:pPr>
              <a:lnSpc>
                <a:spcPts val="1750"/>
              </a:lnSpc>
            </a:pPr>
            <a:endParaRPr lang="ru-RU" sz="1800" b="1" i="1" dirty="0">
              <a:solidFill>
                <a:schemeClr val="accent3">
                  <a:lumMod val="75000"/>
                </a:schemeClr>
              </a:solidFill>
              <a:ea typeface="Open Sans" pitchFamily="34" charset="-122"/>
              <a:cs typeface="Open Sans" pitchFamily="34" charset="-120"/>
            </a:endParaRPr>
          </a:p>
          <a:p>
            <a:pPr>
              <a:lnSpc>
                <a:spcPts val="1750"/>
              </a:lnSpc>
            </a:pPr>
            <a:endParaRPr lang="ru-RU" sz="1800" b="1" i="1" dirty="0">
              <a:solidFill>
                <a:schemeClr val="accent3">
                  <a:lumMod val="75000"/>
                </a:schemeClr>
              </a:solidFill>
              <a:ea typeface="Open Sans" pitchFamily="34" charset="-122"/>
              <a:cs typeface="Open Sans" pitchFamily="34" charset="-120"/>
            </a:endParaRPr>
          </a:p>
          <a:p>
            <a:pPr>
              <a:lnSpc>
                <a:spcPts val="1750"/>
              </a:lnSpc>
            </a:pPr>
            <a:r>
              <a:rPr lang="ru-RU" sz="1800" b="1" i="1" dirty="0">
                <a:solidFill>
                  <a:schemeClr val="accent1"/>
                </a:solidFill>
                <a:latin typeface="Times New Roman" panose="02020603050405020304" pitchFamily="18" charset="0"/>
                <a:ea typeface="Open Sans" pitchFamily="34" charset="-122"/>
                <a:cs typeface="Times New Roman" panose="02020603050405020304" pitchFamily="18" charset="0"/>
              </a:rPr>
              <a:t>       </a:t>
            </a:r>
            <a:r>
              <a:rPr lang="en-US" sz="1800" b="1" i="1" dirty="0">
                <a:solidFill>
                  <a:schemeClr val="accent1"/>
                </a:solidFill>
                <a:latin typeface="Times New Roman" panose="02020603050405020304" pitchFamily="18" charset="0"/>
                <a:ea typeface="Open Sans" pitchFamily="34" charset="-122"/>
                <a:cs typeface="Times New Roman" panose="02020603050405020304" pitchFamily="18" charset="0"/>
              </a:rPr>
              <a:t>Источниками формирования имущества являются:</a:t>
            </a:r>
            <a:endParaRPr lang="en-US" sz="1800" b="1" i="1" dirty="0">
              <a:solidFill>
                <a:schemeClr val="accent1"/>
              </a:solidFill>
              <a:latin typeface="Times New Roman" panose="02020603050405020304" pitchFamily="18" charset="0"/>
              <a:cs typeface="Times New Roman" panose="02020603050405020304" pitchFamily="18" charset="0"/>
            </a:endParaRPr>
          </a:p>
        </p:txBody>
      </p:sp>
      <p:sp>
        <p:nvSpPr>
          <p:cNvPr id="8" name="Text 6"/>
          <p:cNvSpPr/>
          <p:nvPr/>
        </p:nvSpPr>
        <p:spPr>
          <a:xfrm>
            <a:off x="640201" y="6852000"/>
            <a:ext cx="10197516" cy="259594"/>
          </a:xfrm>
          <a:prstGeom prst="rect">
            <a:avLst/>
          </a:prstGeom>
          <a:noFill/>
          <a:ln/>
        </p:spPr>
        <p:txBody>
          <a:bodyPr wrap="square" lIns="0" tIns="0" rIns="0" bIns="0" rtlCol="0" anchor="t"/>
          <a:lstStyle/>
          <a:p>
            <a:pPr>
              <a:lnSpc>
                <a:spcPts val="1750"/>
              </a:lnSpc>
            </a:pPr>
            <a:r>
              <a:rPr lang="en-US" sz="1400" b="1" i="1" dirty="0">
                <a:solidFill>
                  <a:schemeClr val="accent1"/>
                </a:solidFill>
                <a:latin typeface="Times New Roman" panose="02020603050405020304" pitchFamily="18" charset="0"/>
                <a:ea typeface="Open Sans" pitchFamily="34" charset="-122"/>
                <a:cs typeface="Times New Roman" panose="02020603050405020304" pitchFamily="18" charset="0"/>
              </a:rPr>
              <a:t>Все доходы используются исключительно для достижения уставных целей и не распределяются между Учредителями</a:t>
            </a:r>
            <a:endParaRPr lang="en-US" sz="1400" b="1" i="1" dirty="0">
              <a:solidFill>
                <a:schemeClr val="accent1"/>
              </a:solidFill>
              <a:latin typeface="Times New Roman" panose="02020603050405020304" pitchFamily="18" charset="0"/>
              <a:cs typeface="Times New Roman" panose="02020603050405020304" pitchFamily="18" charset="0"/>
            </a:endParaRPr>
          </a:p>
        </p:txBody>
      </p:sp>
      <p:sp>
        <p:nvSpPr>
          <p:cNvPr id="10" name="Shape 7"/>
          <p:cNvSpPr/>
          <p:nvPr/>
        </p:nvSpPr>
        <p:spPr>
          <a:xfrm>
            <a:off x="640202" y="7393662"/>
            <a:ext cx="12985434" cy="730527"/>
          </a:xfrm>
          <a:prstGeom prst="roundRect">
            <a:avLst>
              <a:gd name="adj" fmla="val 6167"/>
            </a:avLst>
          </a:prstGeom>
          <a:solidFill>
            <a:srgbClr val="FBE2D1"/>
          </a:solidFill>
          <a:ln/>
        </p:spPr>
        <p:txBody>
          <a:bodyPr/>
          <a:lstStyle/>
          <a:p>
            <a:endParaRPr lang="ru-RU" dirty="0"/>
          </a:p>
        </p:txBody>
      </p:sp>
      <p:pic>
        <p:nvPicPr>
          <p:cNvPr id="11" name="Image 1" descr="preencoded.png"/>
          <p:cNvPicPr>
            <a:picLocks noChangeAspect="1"/>
          </p:cNvPicPr>
          <p:nvPr/>
        </p:nvPicPr>
        <p:blipFill>
          <a:blip r:embed="rId3"/>
          <a:stretch>
            <a:fillRect/>
          </a:stretch>
        </p:blipFill>
        <p:spPr>
          <a:xfrm>
            <a:off x="738832" y="7380072"/>
            <a:ext cx="324623" cy="259593"/>
          </a:xfrm>
          <a:prstGeom prst="rect">
            <a:avLst/>
          </a:prstGeom>
        </p:spPr>
      </p:pic>
      <p:sp>
        <p:nvSpPr>
          <p:cNvPr id="12" name="Text 8"/>
          <p:cNvSpPr/>
          <p:nvPr/>
        </p:nvSpPr>
        <p:spPr>
          <a:xfrm>
            <a:off x="1162084" y="7410580"/>
            <a:ext cx="1778557" cy="222290"/>
          </a:xfrm>
          <a:prstGeom prst="rect">
            <a:avLst/>
          </a:prstGeom>
          <a:noFill/>
          <a:ln/>
        </p:spPr>
        <p:txBody>
          <a:bodyPr wrap="none" lIns="0" tIns="0" rIns="0" bIns="0" rtlCol="0" anchor="t"/>
          <a:lstStyle/>
          <a:p>
            <a:pPr>
              <a:lnSpc>
                <a:spcPts val="1750"/>
              </a:lnSpc>
            </a:pPr>
            <a:r>
              <a:rPr lang="en-US" sz="1400" dirty="0">
                <a:solidFill>
                  <a:srgbClr val="000000"/>
                </a:solidFill>
                <a:latin typeface="Bitter Medium" pitchFamily="34" charset="0"/>
                <a:ea typeface="Bitter Medium" pitchFamily="34" charset="-122"/>
                <a:cs typeface="Bitter Medium" pitchFamily="34" charset="-120"/>
              </a:rPr>
              <a:t>Важно:</a:t>
            </a:r>
            <a:endParaRPr lang="en-US" sz="1400" dirty="0"/>
          </a:p>
        </p:txBody>
      </p:sp>
      <p:sp>
        <p:nvSpPr>
          <p:cNvPr id="13" name="Text 9"/>
          <p:cNvSpPr/>
          <p:nvPr/>
        </p:nvSpPr>
        <p:spPr>
          <a:xfrm>
            <a:off x="791290" y="7639665"/>
            <a:ext cx="12985434" cy="227648"/>
          </a:xfrm>
          <a:prstGeom prst="rect">
            <a:avLst/>
          </a:prstGeom>
          <a:noFill/>
          <a:ln/>
        </p:spPr>
        <p:txBody>
          <a:bodyPr wrap="none" lIns="0" tIns="0" rIns="0" bIns="0" rtlCol="0" anchor="t"/>
          <a:lstStyle/>
          <a:p>
            <a:pPr>
              <a:lnSpc>
                <a:spcPts val="1750"/>
              </a:lnSpc>
            </a:pPr>
            <a:r>
              <a:rPr lang="en-US" sz="1400" i="1" dirty="0" err="1">
                <a:solidFill>
                  <a:srgbClr val="000000"/>
                </a:solidFill>
                <a:latin typeface="Times New Roman" panose="02020603050405020304" pitchFamily="18" charset="0"/>
                <a:ea typeface="Open Sans" pitchFamily="34" charset="-122"/>
                <a:cs typeface="Times New Roman" panose="02020603050405020304" pitchFamily="18" charset="0"/>
              </a:rPr>
              <a:t>Крупные</a:t>
            </a:r>
            <a:r>
              <a:rPr lang="en-US" sz="1400" i="1" dirty="0">
                <a:solidFill>
                  <a:srgbClr val="000000"/>
                </a:solidFill>
                <a:latin typeface="Times New Roman" panose="02020603050405020304" pitchFamily="18" charset="0"/>
                <a:ea typeface="Open Sans" pitchFamily="34" charset="-122"/>
                <a:cs typeface="Times New Roman" panose="02020603050405020304" pitchFamily="18" charset="0"/>
              </a:rPr>
              <a:t> сделки требуют предварительного согласия Общего собрания Учредителей, если их стоимость превышает 5% балансовой стоимости активо</a:t>
            </a:r>
            <a:r>
              <a:rPr lang="ru-RU" sz="1400" i="1" dirty="0">
                <a:solidFill>
                  <a:srgbClr val="000000"/>
                </a:solidFill>
                <a:latin typeface="Times New Roman" panose="02020603050405020304" pitchFamily="18" charset="0"/>
                <a:ea typeface="Open Sans" pitchFamily="34" charset="-122"/>
                <a:cs typeface="Times New Roman" panose="02020603050405020304" pitchFamily="18" charset="0"/>
              </a:rPr>
              <a:t>в</a:t>
            </a:r>
            <a:endParaRPr lang="en-US" sz="1400" i="1" dirty="0">
              <a:latin typeface="Times New Roman" panose="02020603050405020304" pitchFamily="18" charset="0"/>
              <a:cs typeface="Times New Roman" panose="02020603050405020304" pitchFamily="18" charset="0"/>
            </a:endParaRPr>
          </a:p>
        </p:txBody>
      </p:sp>
      <p:pic>
        <p:nvPicPr>
          <p:cNvPr id="14" name="Picture 2" descr="C:\Users\ПК-16\Desktop\АНО_Паллиатив без границ_\ЛОГОТИП\ЛОГО на русском яз\цветной\jpeg\rus_color_symbol.jpg"/>
          <p:cNvPicPr>
            <a:picLocks noChangeAspect="1" noChangeArrowheads="1"/>
          </p:cNvPicPr>
          <p:nvPr/>
        </p:nvPicPr>
        <p:blipFill>
          <a:blip r:embed="rId4"/>
          <a:srcRect/>
          <a:stretch>
            <a:fillRect/>
          </a:stretch>
        </p:blipFill>
        <p:spPr bwMode="auto">
          <a:xfrm>
            <a:off x="13345951" y="0"/>
            <a:ext cx="1267691" cy="1267691"/>
          </a:xfrm>
          <a:prstGeom prst="rect">
            <a:avLst/>
          </a:prstGeom>
          <a:noFill/>
        </p:spPr>
      </p:pic>
      <p:sp>
        <p:nvSpPr>
          <p:cNvPr id="16" name="TextBox 15">
            <a:extLst>
              <a:ext uri="{FF2B5EF4-FFF2-40B4-BE49-F238E27FC236}">
                <a16:creationId xmlns:a16="http://schemas.microsoft.com/office/drawing/2014/main" id="{DEC309E0-4E09-4405-835B-0FEF76A3E5A9}"/>
              </a:ext>
            </a:extLst>
          </p:cNvPr>
          <p:cNvSpPr txBox="1"/>
          <p:nvPr/>
        </p:nvSpPr>
        <p:spPr>
          <a:xfrm>
            <a:off x="645231" y="2932538"/>
            <a:ext cx="7315200" cy="3539430"/>
          </a:xfrm>
          <a:prstGeom prst="rect">
            <a:avLst/>
          </a:prstGeom>
          <a:noFill/>
        </p:spPr>
        <p:txBody>
          <a:bodyPr wrap="square">
            <a:spAutoFit/>
          </a:bodyPr>
          <a:lstStyle/>
          <a:p>
            <a:pPr marL="285750" indent="-285750">
              <a:buFont typeface="Wingdings" panose="05000000000000000000" pitchFamily="2" charset="2"/>
              <a:buChar char="ü"/>
            </a:pPr>
            <a:r>
              <a:rPr lang="ru-RU" sz="1600" dirty="0">
                <a:latin typeface="Times New Roman" panose="02020603050405020304" pitchFamily="18" charset="0"/>
                <a:cs typeface="Times New Roman" panose="02020603050405020304" pitchFamily="18" charset="0"/>
              </a:rPr>
              <a:t>регулярные и единовременные поступления от Учредителей;</a:t>
            </a:r>
          </a:p>
          <a:p>
            <a:pPr marL="285750" indent="-285750">
              <a:buFont typeface="Wingdings" panose="05000000000000000000" pitchFamily="2" charset="2"/>
              <a:buChar char="ü"/>
            </a:pPr>
            <a:r>
              <a:rPr lang="ru-RU" sz="1600" dirty="0">
                <a:latin typeface="Times New Roman" panose="02020603050405020304" pitchFamily="18" charset="0"/>
                <a:cs typeface="Times New Roman" panose="02020603050405020304" pitchFamily="18" charset="0"/>
              </a:rPr>
              <a:t>добровольные имущественные взносы и пожертвования; </a:t>
            </a:r>
          </a:p>
          <a:p>
            <a:pPr marL="285750" indent="-285750">
              <a:buFont typeface="Wingdings" panose="05000000000000000000" pitchFamily="2" charset="2"/>
              <a:buChar char="ü"/>
            </a:pPr>
            <a:r>
              <a:rPr lang="ru-RU" sz="1600" dirty="0">
                <a:latin typeface="Times New Roman" panose="02020603050405020304" pitchFamily="18" charset="0"/>
                <a:cs typeface="Times New Roman" panose="02020603050405020304" pitchFamily="18" charset="0"/>
              </a:rPr>
              <a:t>выручка от реализации товаров, работ и услуг;</a:t>
            </a:r>
          </a:p>
          <a:p>
            <a:pPr marL="285750" indent="-285750">
              <a:buFont typeface="Wingdings" panose="05000000000000000000" pitchFamily="2" charset="2"/>
              <a:buChar char="ü"/>
            </a:pPr>
            <a:r>
              <a:rPr lang="ru-RU" sz="1600" dirty="0">
                <a:latin typeface="Times New Roman" panose="02020603050405020304" pitchFamily="18" charset="0"/>
                <a:cs typeface="Times New Roman" panose="02020603050405020304" pitchFamily="18" charset="0"/>
              </a:rPr>
              <a:t>дивиденды (доходы, проценты), получаемые по акциям, облигациям, другим ценным бумагам и вкладам;</a:t>
            </a:r>
          </a:p>
          <a:p>
            <a:pPr marL="285750" indent="-285750">
              <a:buFont typeface="Wingdings" panose="05000000000000000000" pitchFamily="2" charset="2"/>
              <a:buChar char="ü"/>
            </a:pPr>
            <a:r>
              <a:rPr lang="ru-RU" sz="1600" dirty="0">
                <a:latin typeface="Times New Roman" panose="02020603050405020304" pitchFamily="18" charset="0"/>
                <a:cs typeface="Times New Roman" panose="02020603050405020304" pitchFamily="18" charset="0"/>
              </a:rPr>
              <a:t>доходы, получаемые от собственности Организации;</a:t>
            </a:r>
          </a:p>
          <a:p>
            <a:pPr marL="285750" indent="-285750">
              <a:buFont typeface="Wingdings" panose="05000000000000000000" pitchFamily="2" charset="2"/>
              <a:buChar char="ü"/>
            </a:pPr>
            <a:r>
              <a:rPr lang="ru-RU" sz="1600" dirty="0">
                <a:latin typeface="Times New Roman" panose="02020603050405020304" pitchFamily="18" charset="0"/>
                <a:cs typeface="Times New Roman" panose="02020603050405020304" pitchFamily="18" charset="0"/>
              </a:rPr>
              <a:t>доходы от приносящей доход деятельности, в том числе внешнеэкономической, образовательной, научной, издательской, рекламной и законной деятельности Организации, осуществляемой для достижения уставной цели Организации;</a:t>
            </a:r>
          </a:p>
          <a:p>
            <a:pPr marL="285750" indent="-285750">
              <a:buFont typeface="Wingdings" panose="05000000000000000000" pitchFamily="2" charset="2"/>
              <a:buChar char="ü"/>
            </a:pPr>
            <a:r>
              <a:rPr lang="ru-RU" sz="1600" dirty="0">
                <a:latin typeface="Times New Roman" panose="02020603050405020304" pitchFamily="18" charset="0"/>
                <a:cs typeface="Times New Roman" panose="02020603050405020304" pitchFamily="18" charset="0"/>
              </a:rPr>
              <a:t>поступления от мероприятий, проводимых Организацией; </a:t>
            </a:r>
          </a:p>
          <a:p>
            <a:pPr marL="285750" indent="-285750">
              <a:buFont typeface="Wingdings" panose="05000000000000000000" pitchFamily="2" charset="2"/>
              <a:buChar char="ü"/>
            </a:pPr>
            <a:r>
              <a:rPr lang="ru-RU" sz="1600" dirty="0">
                <a:latin typeface="Times New Roman" panose="02020603050405020304" pitchFamily="18" charset="0"/>
                <a:cs typeface="Times New Roman" panose="02020603050405020304" pitchFamily="18" charset="0"/>
              </a:rPr>
              <a:t>субсидии и гранты;</a:t>
            </a:r>
          </a:p>
          <a:p>
            <a:pPr marL="285750" indent="-285750">
              <a:buFont typeface="Wingdings" panose="05000000000000000000" pitchFamily="2" charset="2"/>
              <a:buChar char="ü"/>
            </a:pPr>
            <a:r>
              <a:rPr lang="ru-RU" sz="1600" dirty="0">
                <a:latin typeface="Times New Roman" panose="02020603050405020304" pitchFamily="18" charset="0"/>
                <a:cs typeface="Times New Roman" panose="02020603050405020304" pitchFamily="18" charset="0"/>
              </a:rPr>
              <a:t>труд добровольцев (волонтеров); </a:t>
            </a:r>
          </a:p>
          <a:p>
            <a:pPr marL="285750" indent="-285750">
              <a:buFont typeface="Wingdings" panose="05000000000000000000" pitchFamily="2" charset="2"/>
              <a:buChar char="ü"/>
            </a:pPr>
            <a:r>
              <a:rPr lang="ru-RU" sz="1600" dirty="0">
                <a:latin typeface="Times New Roman" panose="02020603050405020304" pitchFamily="18" charset="0"/>
                <a:cs typeface="Times New Roman" panose="02020603050405020304" pitchFamily="18" charset="0"/>
              </a:rPr>
              <a:t>не запрещенные законом поступления.</a:t>
            </a:r>
          </a:p>
        </p:txBody>
      </p:sp>
      <p:sp>
        <p:nvSpPr>
          <p:cNvPr id="15" name="TextBox 14">
            <a:extLst>
              <a:ext uri="{FF2B5EF4-FFF2-40B4-BE49-F238E27FC236}">
                <a16:creationId xmlns:a16="http://schemas.microsoft.com/office/drawing/2014/main" id="{0E07F265-A5FC-4C6E-9D04-18FE6A29CC8E}"/>
              </a:ext>
            </a:extLst>
          </p:cNvPr>
          <p:cNvSpPr txBox="1"/>
          <p:nvPr/>
        </p:nvSpPr>
        <p:spPr>
          <a:xfrm>
            <a:off x="257476" y="258423"/>
            <a:ext cx="10580241" cy="738023"/>
          </a:xfrm>
          <a:prstGeom prst="rect">
            <a:avLst/>
          </a:prstGeom>
          <a:noFill/>
        </p:spPr>
        <p:txBody>
          <a:bodyPr wrap="square">
            <a:spAutoFit/>
          </a:bodyPr>
          <a:lstStyle/>
          <a:p>
            <a:pPr>
              <a:lnSpc>
                <a:spcPts val="5300"/>
              </a:lnSpc>
            </a:pPr>
            <a:r>
              <a:rPr lang="ru-RU" sz="4000" dirty="0">
                <a:solidFill>
                  <a:schemeClr val="accent3">
                    <a:lumMod val="75000"/>
                  </a:schemeClr>
                </a:solidFill>
                <a:latin typeface="Bitter Medium" pitchFamily="34" charset="0"/>
                <a:ea typeface="Bitter Medium" pitchFamily="34" charset="-122"/>
                <a:cs typeface="Bitter Medium" pitchFamily="34" charset="-120"/>
              </a:rPr>
              <a:t>АНО «Паллиатив без границ»</a:t>
            </a:r>
          </a:p>
        </p:txBody>
      </p:sp>
      <p:pic>
        <p:nvPicPr>
          <p:cNvPr id="5" name="Рисунок 4">
            <a:extLst>
              <a:ext uri="{FF2B5EF4-FFF2-40B4-BE49-F238E27FC236}">
                <a16:creationId xmlns:a16="http://schemas.microsoft.com/office/drawing/2014/main" id="{F0163677-4E40-4212-B38D-001AB1994454}"/>
              </a:ext>
            </a:extLst>
          </p:cNvPr>
          <p:cNvPicPr>
            <a:picLocks noChangeAspect="1"/>
          </p:cNvPicPr>
          <p:nvPr/>
        </p:nvPicPr>
        <p:blipFill>
          <a:blip r:embed="rId5"/>
          <a:stretch>
            <a:fillRect/>
          </a:stretch>
        </p:blipFill>
        <p:spPr>
          <a:xfrm>
            <a:off x="9243104" y="2338525"/>
            <a:ext cx="3854245" cy="394273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name="Slide 10">
    <p:spTree>
      <p:nvGrpSpPr>
        <p:cNvPr id="1" name=""/>
        <p:cNvGrpSpPr/>
        <p:nvPr/>
      </p:nvGrpSpPr>
      <p:grpSpPr>
        <a:xfrm>
          <a:off x="0" y="0"/>
          <a:ext cx="0" cy="0"/>
          <a:chOff x="0" y="0"/>
          <a:chExt cx="0" cy="0"/>
        </a:xfrm>
      </p:grpSpPr>
      <p:sp>
        <p:nvSpPr>
          <p:cNvPr id="2" name="Text 0"/>
          <p:cNvSpPr/>
          <p:nvPr/>
        </p:nvSpPr>
        <p:spPr>
          <a:xfrm>
            <a:off x="831273" y="586025"/>
            <a:ext cx="11090336" cy="658178"/>
          </a:xfrm>
          <a:prstGeom prst="rect">
            <a:avLst/>
          </a:prstGeom>
          <a:noFill/>
          <a:ln/>
        </p:spPr>
        <p:txBody>
          <a:bodyPr wrap="none" lIns="0" tIns="0" rIns="0" bIns="0" rtlCol="0" anchor="t"/>
          <a:lstStyle/>
          <a:p>
            <a:pPr>
              <a:lnSpc>
                <a:spcPts val="5300"/>
              </a:lnSpc>
            </a:pPr>
            <a:r>
              <a:rPr lang="ru-RU" sz="4000" dirty="0">
                <a:solidFill>
                  <a:schemeClr val="accent3">
                    <a:lumMod val="75000"/>
                  </a:schemeClr>
                </a:solidFill>
                <a:latin typeface="Bitter Medium" pitchFamily="34" charset="0"/>
                <a:ea typeface="Bitter Medium" pitchFamily="34" charset="-122"/>
                <a:cs typeface="Bitter Medium" pitchFamily="34" charset="-120"/>
              </a:rPr>
              <a:t>АНО «Паллиатив без границ»</a:t>
            </a:r>
          </a:p>
        </p:txBody>
      </p:sp>
      <p:sp>
        <p:nvSpPr>
          <p:cNvPr id="3" name="Text 1"/>
          <p:cNvSpPr/>
          <p:nvPr/>
        </p:nvSpPr>
        <p:spPr>
          <a:xfrm>
            <a:off x="831273" y="1831360"/>
            <a:ext cx="13061892" cy="673894"/>
          </a:xfrm>
          <a:prstGeom prst="rect">
            <a:avLst/>
          </a:prstGeom>
          <a:noFill/>
          <a:ln/>
        </p:spPr>
        <p:txBody>
          <a:bodyPr wrap="square" lIns="0" tIns="0" rIns="0" bIns="0" rtlCol="0" anchor="t"/>
          <a:lstStyle/>
          <a:p>
            <a:endParaRPr lang="en-US" sz="1600" b="1" i="1" dirty="0">
              <a:solidFill>
                <a:schemeClr val="accent3">
                  <a:lumMod val="75000"/>
                </a:schemeClr>
              </a:solidFill>
              <a:latin typeface="Times New Roman" panose="02020603050405020304" pitchFamily="18" charset="0"/>
              <a:cs typeface="Times New Roman" panose="02020603050405020304" pitchFamily="18" charset="0"/>
            </a:endParaRPr>
          </a:p>
        </p:txBody>
      </p:sp>
      <p:sp>
        <p:nvSpPr>
          <p:cNvPr id="6" name="Text 4"/>
          <p:cNvSpPr/>
          <p:nvPr/>
        </p:nvSpPr>
        <p:spPr>
          <a:xfrm>
            <a:off x="1421725" y="3399301"/>
            <a:ext cx="5761792" cy="1010842"/>
          </a:xfrm>
          <a:prstGeom prst="rect">
            <a:avLst/>
          </a:prstGeom>
          <a:noFill/>
          <a:ln/>
        </p:spPr>
        <p:txBody>
          <a:bodyPr wrap="square" lIns="0" tIns="0" rIns="0" bIns="0" rtlCol="0" anchor="t"/>
          <a:lstStyle/>
          <a:p>
            <a:pPr>
              <a:lnSpc>
                <a:spcPts val="2650"/>
              </a:lnSpc>
            </a:pPr>
            <a:endParaRPr lang="en-US" sz="1700" dirty="0"/>
          </a:p>
        </p:txBody>
      </p:sp>
      <p:sp>
        <p:nvSpPr>
          <p:cNvPr id="20" name="TextBox 19">
            <a:extLst>
              <a:ext uri="{FF2B5EF4-FFF2-40B4-BE49-F238E27FC236}">
                <a16:creationId xmlns:a16="http://schemas.microsoft.com/office/drawing/2014/main" id="{4CD3C459-3DEB-40D1-B135-588865789790}"/>
              </a:ext>
            </a:extLst>
          </p:cNvPr>
          <p:cNvSpPr txBox="1"/>
          <p:nvPr/>
        </p:nvSpPr>
        <p:spPr>
          <a:xfrm>
            <a:off x="737235" y="1200179"/>
            <a:ext cx="7315200" cy="461665"/>
          </a:xfrm>
          <a:prstGeom prst="rect">
            <a:avLst/>
          </a:prstGeom>
          <a:noFill/>
        </p:spPr>
        <p:txBody>
          <a:bodyPr wrap="square">
            <a:spAutoFit/>
          </a:bodyPr>
          <a:lstStyle/>
          <a:p>
            <a:r>
              <a:rPr lang="ru-RU" sz="2400" b="1" i="1" dirty="0">
                <a:solidFill>
                  <a:schemeClr val="accent1"/>
                </a:solidFill>
                <a:latin typeface="Times New Roman" panose="02020603050405020304" pitchFamily="18" charset="0"/>
                <a:cs typeface="Times New Roman" panose="02020603050405020304" pitchFamily="18" charset="0"/>
              </a:rPr>
              <a:t>Проектная деятельность. Планы на 2026 год</a:t>
            </a:r>
          </a:p>
        </p:txBody>
      </p:sp>
      <p:pic>
        <p:nvPicPr>
          <p:cNvPr id="21" name="Picture 2" descr="C:\Users\ПК-16\Desktop\АНО_Паллиатив без границ_\ЛОГОТИП\ЛОГО на русском яз\цветной\jpeg\rus_color_symbol.jpg">
            <a:extLst>
              <a:ext uri="{FF2B5EF4-FFF2-40B4-BE49-F238E27FC236}">
                <a16:creationId xmlns:a16="http://schemas.microsoft.com/office/drawing/2014/main" id="{0E663D4E-B98B-4BA6-9A92-E2C5A1A6303B}"/>
              </a:ext>
            </a:extLst>
          </p:cNvPr>
          <p:cNvPicPr>
            <a:picLocks noChangeAspect="1" noChangeArrowheads="1"/>
          </p:cNvPicPr>
          <p:nvPr/>
        </p:nvPicPr>
        <p:blipFill>
          <a:blip r:embed="rId3"/>
          <a:srcRect/>
          <a:stretch>
            <a:fillRect/>
          </a:stretch>
        </p:blipFill>
        <p:spPr bwMode="auto">
          <a:xfrm>
            <a:off x="13335560" y="1"/>
            <a:ext cx="1278082" cy="1278082"/>
          </a:xfrm>
          <a:prstGeom prst="rect">
            <a:avLst/>
          </a:prstGeom>
          <a:noFill/>
        </p:spPr>
      </p:pic>
      <p:sp>
        <p:nvSpPr>
          <p:cNvPr id="25" name="TextBox 24">
            <a:extLst>
              <a:ext uri="{FF2B5EF4-FFF2-40B4-BE49-F238E27FC236}">
                <a16:creationId xmlns:a16="http://schemas.microsoft.com/office/drawing/2014/main" id="{FCB4042E-2DD2-416D-8E58-36EEAC9C98AF}"/>
              </a:ext>
            </a:extLst>
          </p:cNvPr>
          <p:cNvSpPr txBox="1"/>
          <p:nvPr/>
        </p:nvSpPr>
        <p:spPr>
          <a:xfrm>
            <a:off x="831273" y="2275609"/>
            <a:ext cx="5465619" cy="384721"/>
          </a:xfrm>
          <a:prstGeom prst="rect">
            <a:avLst/>
          </a:prstGeom>
          <a:noFill/>
        </p:spPr>
        <p:txBody>
          <a:bodyPr wrap="square" rtlCol="0">
            <a:spAutoFit/>
          </a:bodyPr>
          <a:lstStyle/>
          <a:p>
            <a:r>
              <a:rPr lang="ru-RU" b="1" i="1" dirty="0"/>
              <a:t>                     Внутри страны</a:t>
            </a:r>
          </a:p>
        </p:txBody>
      </p:sp>
      <p:sp>
        <p:nvSpPr>
          <p:cNvPr id="26" name="TextBox 25">
            <a:extLst>
              <a:ext uri="{FF2B5EF4-FFF2-40B4-BE49-F238E27FC236}">
                <a16:creationId xmlns:a16="http://schemas.microsoft.com/office/drawing/2014/main" id="{3ABCCB73-8C20-41FF-B613-862F776EF156}"/>
              </a:ext>
            </a:extLst>
          </p:cNvPr>
          <p:cNvSpPr txBox="1"/>
          <p:nvPr/>
        </p:nvSpPr>
        <p:spPr>
          <a:xfrm>
            <a:off x="9279082" y="2334514"/>
            <a:ext cx="5002051" cy="384721"/>
          </a:xfrm>
          <a:prstGeom prst="rect">
            <a:avLst/>
          </a:prstGeom>
          <a:noFill/>
        </p:spPr>
        <p:txBody>
          <a:bodyPr wrap="square" rtlCol="0">
            <a:spAutoFit/>
          </a:bodyPr>
          <a:lstStyle/>
          <a:p>
            <a:r>
              <a:rPr lang="ru-RU" b="1" i="1" dirty="0"/>
              <a:t>Международная деятельность</a:t>
            </a:r>
          </a:p>
        </p:txBody>
      </p:sp>
      <p:sp>
        <p:nvSpPr>
          <p:cNvPr id="27" name="Стрелка: влево-вправо 26">
            <a:extLst>
              <a:ext uri="{FF2B5EF4-FFF2-40B4-BE49-F238E27FC236}">
                <a16:creationId xmlns:a16="http://schemas.microsoft.com/office/drawing/2014/main" id="{52D5947F-A3E7-469C-9C67-62B39CBC342A}"/>
              </a:ext>
            </a:extLst>
          </p:cNvPr>
          <p:cNvSpPr/>
          <p:nvPr/>
        </p:nvSpPr>
        <p:spPr>
          <a:xfrm>
            <a:off x="5846533" y="2402413"/>
            <a:ext cx="2673968" cy="263399"/>
          </a:xfrm>
          <a:prstGeom prst="leftRightArrow">
            <a:avLst/>
          </a:prstGeom>
          <a:solidFill>
            <a:schemeClr val="accent3">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 name="Прямоугольник: скругленные углы 42">
            <a:extLst>
              <a:ext uri="{FF2B5EF4-FFF2-40B4-BE49-F238E27FC236}">
                <a16:creationId xmlns:a16="http://schemas.microsoft.com/office/drawing/2014/main" id="{B203E9B6-FA32-404F-A1CF-ADE5ADB310AA}"/>
              </a:ext>
            </a:extLst>
          </p:cNvPr>
          <p:cNvSpPr/>
          <p:nvPr/>
        </p:nvSpPr>
        <p:spPr>
          <a:xfrm>
            <a:off x="737233" y="2981448"/>
            <a:ext cx="4849571" cy="673894"/>
          </a:xfrm>
          <a:prstGeom prst="roundRect">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rPr>
              <a:t>Международный форум «Паллиатив без границ»</a:t>
            </a:r>
          </a:p>
        </p:txBody>
      </p:sp>
      <p:sp>
        <p:nvSpPr>
          <p:cNvPr id="44" name="Прямоугольник: скругленные углы 43">
            <a:extLst>
              <a:ext uri="{FF2B5EF4-FFF2-40B4-BE49-F238E27FC236}">
                <a16:creationId xmlns:a16="http://schemas.microsoft.com/office/drawing/2014/main" id="{765E5F5D-8143-415E-A264-7F539E3B6745}"/>
              </a:ext>
            </a:extLst>
          </p:cNvPr>
          <p:cNvSpPr/>
          <p:nvPr/>
        </p:nvSpPr>
        <p:spPr>
          <a:xfrm>
            <a:off x="757521" y="3876252"/>
            <a:ext cx="4849572" cy="860600"/>
          </a:xfrm>
          <a:prstGeom prst="roundRect">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400" dirty="0">
                <a:solidFill>
                  <a:schemeClr val="tx1"/>
                </a:solidFill>
                <a:latin typeface="Times New Roman" panose="02020603050405020304" pitchFamily="18" charset="0"/>
                <a:cs typeface="Times New Roman" panose="02020603050405020304" pitchFamily="18" charset="0"/>
              </a:rPr>
              <a:t>Содействие в развитии кафедр в медицинских вузах,  поддержка проектов по обучению ординаторов и студентов (Ярославский университет, Бурятский Государственный университет)</a:t>
            </a:r>
          </a:p>
        </p:txBody>
      </p:sp>
      <p:sp>
        <p:nvSpPr>
          <p:cNvPr id="45" name="Прямоугольник: скругленные углы 44">
            <a:extLst>
              <a:ext uri="{FF2B5EF4-FFF2-40B4-BE49-F238E27FC236}">
                <a16:creationId xmlns:a16="http://schemas.microsoft.com/office/drawing/2014/main" id="{BE0025FC-99DF-447B-9F1E-B0160A29FF7F}"/>
              </a:ext>
            </a:extLst>
          </p:cNvPr>
          <p:cNvSpPr/>
          <p:nvPr/>
        </p:nvSpPr>
        <p:spPr>
          <a:xfrm>
            <a:off x="737235" y="4953440"/>
            <a:ext cx="4849571" cy="1138250"/>
          </a:xfrm>
          <a:prstGeom prst="roundRect">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54"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chemeClr val="tx1"/>
                </a:solidFill>
                <a:effectLst/>
                <a:uLnTx/>
                <a:uFillTx/>
                <a:latin typeface="Times New Roman" panose="02020603050405020304" pitchFamily="18" charset="0"/>
                <a:ea typeface="Courier New" panose="02070309020205020404" pitchFamily="49" charset="0"/>
                <a:cs typeface="Times New Roman" panose="02020603050405020304" pitchFamily="18" charset="0"/>
              </a:rPr>
              <a:t>Организация обучения младших медсестер по уходу за пациентами в Центре паллиативной помощи онкологическим больным (МНИОИ им. П. А. Герцена) совместно с АНО ЦКБ Св. Алексия</a:t>
            </a:r>
            <a:endParaRPr kumimoji="0" lang="ru-RU" sz="1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46" name="Прямоугольник: скругленные углы 45">
            <a:extLst>
              <a:ext uri="{FF2B5EF4-FFF2-40B4-BE49-F238E27FC236}">
                <a16:creationId xmlns:a16="http://schemas.microsoft.com/office/drawing/2014/main" id="{1D2FEDCE-B691-4E55-B1CF-AAD304DCEB5B}"/>
              </a:ext>
            </a:extLst>
          </p:cNvPr>
          <p:cNvSpPr/>
          <p:nvPr/>
        </p:nvSpPr>
        <p:spPr>
          <a:xfrm>
            <a:off x="737235" y="6319591"/>
            <a:ext cx="4849571" cy="673894"/>
          </a:xfrm>
          <a:prstGeom prst="roundRect">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just" defTabSz="711200">
              <a:lnSpc>
                <a:spcPct val="90000"/>
              </a:lnSpc>
              <a:spcBef>
                <a:spcPct val="0"/>
              </a:spcBef>
              <a:spcAft>
                <a:spcPct val="35000"/>
              </a:spcAft>
              <a:buNone/>
            </a:pPr>
            <a:r>
              <a:rPr lang="ru-RU" sz="1400" kern="1200" dirty="0">
                <a:solidFill>
                  <a:schemeClr val="tx1"/>
                </a:solidFill>
                <a:latin typeface="Times New Roman" panose="02020603050405020304" pitchFamily="18" charset="0"/>
                <a:cs typeface="Times New Roman" panose="02020603050405020304" pitchFamily="18" charset="0"/>
              </a:rPr>
              <a:t>«Гуманитарная инициатива» - помощь отделениям паллиативной помощи и благотворительным фондам в новых регионах</a:t>
            </a:r>
          </a:p>
        </p:txBody>
      </p:sp>
      <p:sp>
        <p:nvSpPr>
          <p:cNvPr id="47" name="Прямоугольник: скругленные углы 46">
            <a:extLst>
              <a:ext uri="{FF2B5EF4-FFF2-40B4-BE49-F238E27FC236}">
                <a16:creationId xmlns:a16="http://schemas.microsoft.com/office/drawing/2014/main" id="{E977C164-6A69-439D-A3F1-307C995DBB78}"/>
              </a:ext>
            </a:extLst>
          </p:cNvPr>
          <p:cNvSpPr/>
          <p:nvPr/>
        </p:nvSpPr>
        <p:spPr>
          <a:xfrm>
            <a:off x="737235" y="7221385"/>
            <a:ext cx="4849570" cy="810787"/>
          </a:xfrm>
          <a:prstGeom prst="roundRect">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just" defTabSz="711200">
              <a:lnSpc>
                <a:spcPct val="90000"/>
              </a:lnSpc>
              <a:spcBef>
                <a:spcPct val="0"/>
              </a:spcBef>
              <a:spcAft>
                <a:spcPct val="35000"/>
              </a:spcAft>
              <a:buNone/>
            </a:pPr>
            <a:r>
              <a:rPr lang="ru-RU" sz="1400" kern="1200" dirty="0">
                <a:solidFill>
                  <a:schemeClr val="tx1"/>
                </a:solidFill>
                <a:latin typeface="Times New Roman" panose="02020603050405020304" pitchFamily="18" charset="0"/>
                <a:cs typeface="Times New Roman" panose="02020603050405020304" pitchFamily="18" charset="0"/>
              </a:rPr>
              <a:t>Поддержка отделения паллиативной медицинской помощи Университетской клинической больницы №3 Сеченовского Университета и Сотрудничающего центра ВОЗ Сеченовского Университета</a:t>
            </a:r>
          </a:p>
        </p:txBody>
      </p:sp>
      <p:sp>
        <p:nvSpPr>
          <p:cNvPr id="50" name="Прямоугольник: скругленные углы 49">
            <a:extLst>
              <a:ext uri="{FF2B5EF4-FFF2-40B4-BE49-F238E27FC236}">
                <a16:creationId xmlns:a16="http://schemas.microsoft.com/office/drawing/2014/main" id="{612CF0D4-1268-424E-ADC9-AE5020FE72D4}"/>
              </a:ext>
            </a:extLst>
          </p:cNvPr>
          <p:cNvSpPr/>
          <p:nvPr/>
        </p:nvSpPr>
        <p:spPr>
          <a:xfrm>
            <a:off x="8880241" y="2893881"/>
            <a:ext cx="4849572" cy="1010841"/>
          </a:xfrm>
          <a:prstGeom prst="roundRect">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ru-RU" sz="1400" dirty="0">
                <a:solidFill>
                  <a:schemeClr val="tx1"/>
                </a:solidFill>
                <a:latin typeface="Times New Roman" panose="02020603050405020304" pitchFamily="18" charset="0"/>
                <a:cs typeface="Times New Roman" panose="02020603050405020304" pitchFamily="18" charset="0"/>
              </a:rPr>
              <a:t>Содействие в создании и развитии кафедр в медицинских вузах, поддержка образовательных проектов по паллиативной помощи для медицинских специалистов</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0"/>
          <p:cNvSpPr/>
          <p:nvPr/>
        </p:nvSpPr>
        <p:spPr>
          <a:xfrm>
            <a:off x="831273" y="586025"/>
            <a:ext cx="11090336" cy="658178"/>
          </a:xfrm>
          <a:prstGeom prst="rect">
            <a:avLst/>
          </a:prstGeom>
          <a:noFill/>
          <a:ln/>
        </p:spPr>
        <p:txBody>
          <a:bodyPr wrap="none" lIns="0" tIns="0" rIns="0" bIns="0" rtlCol="0" anchor="t"/>
          <a:lstStyle/>
          <a:p>
            <a:pPr>
              <a:lnSpc>
                <a:spcPts val="5300"/>
              </a:lnSpc>
            </a:pPr>
            <a:r>
              <a:rPr lang="ru-RU" sz="4000" dirty="0">
                <a:solidFill>
                  <a:schemeClr val="accent3">
                    <a:lumMod val="75000"/>
                  </a:schemeClr>
                </a:solidFill>
                <a:latin typeface="Bitter Medium" pitchFamily="34" charset="0"/>
                <a:ea typeface="Bitter Medium" pitchFamily="34" charset="-122"/>
                <a:cs typeface="Bitter Medium" pitchFamily="34" charset="-120"/>
              </a:rPr>
              <a:t>АНО «Паллиатив без границ»</a:t>
            </a:r>
          </a:p>
        </p:txBody>
      </p:sp>
      <p:sp>
        <p:nvSpPr>
          <p:cNvPr id="3" name="Text 1"/>
          <p:cNvSpPr/>
          <p:nvPr/>
        </p:nvSpPr>
        <p:spPr>
          <a:xfrm>
            <a:off x="831273" y="1831360"/>
            <a:ext cx="13061892" cy="673894"/>
          </a:xfrm>
          <a:prstGeom prst="rect">
            <a:avLst/>
          </a:prstGeom>
          <a:noFill/>
          <a:ln/>
        </p:spPr>
        <p:txBody>
          <a:bodyPr wrap="square" lIns="0" tIns="0" rIns="0" bIns="0" rtlCol="0" anchor="t"/>
          <a:lstStyle/>
          <a:p>
            <a:endParaRPr lang="en-US" sz="1600" b="1" i="1" dirty="0">
              <a:solidFill>
                <a:schemeClr val="accent3">
                  <a:lumMod val="75000"/>
                </a:schemeClr>
              </a:solidFill>
              <a:latin typeface="Times New Roman" panose="02020603050405020304" pitchFamily="18" charset="0"/>
              <a:cs typeface="Times New Roman" panose="02020603050405020304" pitchFamily="18" charset="0"/>
            </a:endParaRPr>
          </a:p>
        </p:txBody>
      </p:sp>
      <p:sp>
        <p:nvSpPr>
          <p:cNvPr id="6" name="Text 4"/>
          <p:cNvSpPr/>
          <p:nvPr/>
        </p:nvSpPr>
        <p:spPr>
          <a:xfrm>
            <a:off x="831273" y="3399301"/>
            <a:ext cx="6352244" cy="2325046"/>
          </a:xfrm>
          <a:prstGeom prst="rect">
            <a:avLst/>
          </a:prstGeom>
          <a:noFill/>
          <a:ln/>
        </p:spPr>
        <p:txBody>
          <a:bodyPr wrap="square" lIns="0" tIns="0" rIns="0" bIns="0" rtlCol="0" anchor="t"/>
          <a:lstStyle/>
          <a:p>
            <a:pPr>
              <a:lnSpc>
                <a:spcPts val="2650"/>
              </a:lnSpc>
            </a:pPr>
            <a:endParaRPr lang="en-US" sz="1700" dirty="0"/>
          </a:p>
        </p:txBody>
      </p:sp>
      <p:sp>
        <p:nvSpPr>
          <p:cNvPr id="20" name="TextBox 19">
            <a:extLst>
              <a:ext uri="{FF2B5EF4-FFF2-40B4-BE49-F238E27FC236}">
                <a16:creationId xmlns:a16="http://schemas.microsoft.com/office/drawing/2014/main" id="{4CD3C459-3DEB-40D1-B135-588865789790}"/>
              </a:ext>
            </a:extLst>
          </p:cNvPr>
          <p:cNvSpPr txBox="1"/>
          <p:nvPr/>
        </p:nvSpPr>
        <p:spPr>
          <a:xfrm>
            <a:off x="789190" y="1658868"/>
            <a:ext cx="7315200" cy="461665"/>
          </a:xfrm>
          <a:prstGeom prst="rect">
            <a:avLst/>
          </a:prstGeom>
          <a:noFill/>
        </p:spPr>
        <p:txBody>
          <a:bodyPr wrap="square">
            <a:spAutoFit/>
          </a:bodyPr>
          <a:lstStyle/>
          <a:p>
            <a:r>
              <a:rPr lang="ru-RU" sz="2400" b="1" i="1" dirty="0">
                <a:solidFill>
                  <a:schemeClr val="accent1"/>
                </a:solidFill>
                <a:latin typeface="Times New Roman" panose="02020603050405020304" pitchFamily="18" charset="0"/>
                <a:cs typeface="Times New Roman" panose="02020603050405020304" pitchFamily="18" charset="0"/>
              </a:rPr>
              <a:t>Благодарим за внимание!</a:t>
            </a:r>
          </a:p>
        </p:txBody>
      </p:sp>
      <p:pic>
        <p:nvPicPr>
          <p:cNvPr id="21" name="Picture 2" descr="C:\Users\ПК-16\Desktop\АНО_Паллиатив без границ_\ЛОГОТИП\ЛОГО на русском яз\цветной\jpeg\rus_color_symbol.jpg">
            <a:extLst>
              <a:ext uri="{FF2B5EF4-FFF2-40B4-BE49-F238E27FC236}">
                <a16:creationId xmlns:a16="http://schemas.microsoft.com/office/drawing/2014/main" id="{0E663D4E-B98B-4BA6-9A92-E2C5A1A6303B}"/>
              </a:ext>
            </a:extLst>
          </p:cNvPr>
          <p:cNvPicPr>
            <a:picLocks noChangeAspect="1" noChangeArrowheads="1"/>
          </p:cNvPicPr>
          <p:nvPr/>
        </p:nvPicPr>
        <p:blipFill>
          <a:blip r:embed="rId3"/>
          <a:srcRect/>
          <a:stretch>
            <a:fillRect/>
          </a:stretch>
        </p:blipFill>
        <p:spPr bwMode="auto">
          <a:xfrm>
            <a:off x="13335560" y="1"/>
            <a:ext cx="1278082" cy="1278082"/>
          </a:xfrm>
          <a:prstGeom prst="rect">
            <a:avLst/>
          </a:prstGeom>
          <a:noFill/>
        </p:spPr>
      </p:pic>
      <p:sp>
        <p:nvSpPr>
          <p:cNvPr id="25" name="TextBox 24">
            <a:extLst>
              <a:ext uri="{FF2B5EF4-FFF2-40B4-BE49-F238E27FC236}">
                <a16:creationId xmlns:a16="http://schemas.microsoft.com/office/drawing/2014/main" id="{FCB4042E-2DD2-416D-8E58-36EEAC9C98AF}"/>
              </a:ext>
            </a:extLst>
          </p:cNvPr>
          <p:cNvSpPr txBox="1"/>
          <p:nvPr/>
        </p:nvSpPr>
        <p:spPr>
          <a:xfrm>
            <a:off x="701363" y="2254724"/>
            <a:ext cx="5465619" cy="384721"/>
          </a:xfrm>
          <a:prstGeom prst="rect">
            <a:avLst/>
          </a:prstGeom>
          <a:noFill/>
        </p:spPr>
        <p:txBody>
          <a:bodyPr wrap="square" rtlCol="0">
            <a:spAutoFit/>
          </a:bodyPr>
          <a:lstStyle/>
          <a:p>
            <a:r>
              <a:rPr lang="ru-RU" b="1" i="1" dirty="0"/>
              <a:t>                     </a:t>
            </a:r>
          </a:p>
        </p:txBody>
      </p:sp>
      <p:sp>
        <p:nvSpPr>
          <p:cNvPr id="4" name="TextBox 3">
            <a:extLst>
              <a:ext uri="{FF2B5EF4-FFF2-40B4-BE49-F238E27FC236}">
                <a16:creationId xmlns:a16="http://schemas.microsoft.com/office/drawing/2014/main" id="{9E8A12FA-B76F-4EB0-AEE6-E5FD844AAB6C}"/>
              </a:ext>
            </a:extLst>
          </p:cNvPr>
          <p:cNvSpPr txBox="1"/>
          <p:nvPr/>
        </p:nvSpPr>
        <p:spPr>
          <a:xfrm>
            <a:off x="831273" y="2930236"/>
            <a:ext cx="7606145" cy="2923877"/>
          </a:xfrm>
          <a:prstGeom prst="rect">
            <a:avLst/>
          </a:prstGeom>
          <a:noFill/>
        </p:spPr>
        <p:txBody>
          <a:bodyPr wrap="square" rtlCol="0">
            <a:spAutoFit/>
          </a:bodyPr>
          <a:lstStyle/>
          <a:p>
            <a:r>
              <a:rPr lang="ru-RU" dirty="0"/>
              <a:t>Контакты для СМИ:</a:t>
            </a:r>
            <a:br>
              <a:rPr lang="ru-RU" dirty="0"/>
            </a:br>
            <a:br>
              <a:rPr lang="ru-RU" dirty="0"/>
            </a:br>
            <a:br>
              <a:rPr lang="ru-RU" dirty="0"/>
            </a:br>
            <a:r>
              <a:rPr lang="ru-RU" sz="3200" b="1" dirty="0"/>
              <a:t>Ирина </a:t>
            </a:r>
            <a:r>
              <a:rPr lang="ru-RU" sz="3200" b="1" dirty="0" err="1"/>
              <a:t>Таубинская</a:t>
            </a:r>
            <a:r>
              <a:rPr lang="ru-RU" dirty="0"/>
              <a:t>, </a:t>
            </a:r>
          </a:p>
          <a:p>
            <a:r>
              <a:rPr lang="ru-RU" dirty="0"/>
              <a:t>пиар-менеджер,</a:t>
            </a:r>
          </a:p>
          <a:p>
            <a:r>
              <a:rPr lang="ru-RU" dirty="0"/>
              <a:t>Тел. +7 910 405 58 31</a:t>
            </a:r>
          </a:p>
          <a:p>
            <a:pPr algn="l"/>
            <a:r>
              <a:rPr lang="en-US" dirty="0"/>
              <a:t>E-mail</a:t>
            </a:r>
            <a:r>
              <a:rPr lang="ru-RU" dirty="0"/>
              <a:t>: </a:t>
            </a:r>
            <a:r>
              <a:rPr lang="en-US" b="0" i="0" u="none" strike="noStrike" dirty="0">
                <a:solidFill>
                  <a:srgbClr val="3390EC"/>
                </a:solidFill>
                <a:effectLst/>
                <a:latin typeface="Roboto"/>
                <a:hlinkClick r:id="rId4"/>
              </a:rPr>
              <a:t>Taub40@mail.ru</a:t>
            </a:r>
            <a:endParaRPr lang="en-US" b="0" i="0" dirty="0">
              <a:solidFill>
                <a:srgbClr val="000000"/>
              </a:solidFill>
              <a:effectLst/>
              <a:latin typeface="Roboto"/>
            </a:endParaRPr>
          </a:p>
          <a:p>
            <a:br>
              <a:rPr lang="en-US" b="0" i="0" dirty="0">
                <a:solidFill>
                  <a:srgbClr val="000000"/>
                </a:solidFill>
                <a:effectLst/>
                <a:latin typeface="Roboto"/>
              </a:rPr>
            </a:br>
            <a:endParaRPr lang="ru-RU" dirty="0"/>
          </a:p>
        </p:txBody>
      </p:sp>
    </p:spTree>
    <p:extLst>
      <p:ext uri="{BB962C8B-B14F-4D97-AF65-F5344CB8AC3E}">
        <p14:creationId xmlns:p14="http://schemas.microsoft.com/office/powerpoint/2010/main" val="27856005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0"/>
          <p:cNvSpPr/>
          <p:nvPr/>
        </p:nvSpPr>
        <p:spPr>
          <a:xfrm>
            <a:off x="535694" y="502710"/>
            <a:ext cx="3406021" cy="425768"/>
          </a:xfrm>
          <a:prstGeom prst="rect">
            <a:avLst/>
          </a:prstGeom>
          <a:noFill/>
          <a:ln/>
        </p:spPr>
        <p:txBody>
          <a:bodyPr wrap="none" lIns="0" tIns="0" rIns="0" bIns="0" rtlCol="0" anchor="t"/>
          <a:lstStyle/>
          <a:p>
            <a:pPr>
              <a:lnSpc>
                <a:spcPts val="3350"/>
              </a:lnSpc>
            </a:pPr>
            <a:r>
              <a:rPr lang="ru-RU" sz="4000" dirty="0">
                <a:solidFill>
                  <a:schemeClr val="accent3">
                    <a:lumMod val="75000"/>
                  </a:schemeClr>
                </a:solidFill>
                <a:latin typeface="Bitter Medium" panose="020B0604020202020204" charset="-52"/>
                <a:ea typeface="Open Sans" charset="0"/>
                <a:cs typeface="Open Sans" charset="0"/>
              </a:rPr>
              <a:t>Предпосылки создания организации</a:t>
            </a:r>
            <a:endParaRPr lang="en-US" sz="4000" dirty="0">
              <a:solidFill>
                <a:schemeClr val="accent3">
                  <a:lumMod val="75000"/>
                </a:schemeClr>
              </a:solidFill>
              <a:latin typeface="Bitter Medium" panose="020B0604020202020204" charset="-52"/>
            </a:endParaRPr>
          </a:p>
        </p:txBody>
      </p:sp>
      <p:sp>
        <p:nvSpPr>
          <p:cNvPr id="8" name="Text 6"/>
          <p:cNvSpPr/>
          <p:nvPr/>
        </p:nvSpPr>
        <p:spPr>
          <a:xfrm>
            <a:off x="476727" y="6508434"/>
            <a:ext cx="6672262" cy="435769"/>
          </a:xfrm>
          <a:prstGeom prst="rect">
            <a:avLst/>
          </a:prstGeom>
          <a:noFill/>
          <a:ln/>
        </p:spPr>
        <p:txBody>
          <a:bodyPr wrap="square" lIns="0" tIns="0" rIns="0" bIns="0" rtlCol="0" anchor="t"/>
          <a:lstStyle/>
          <a:p>
            <a:pPr>
              <a:lnSpc>
                <a:spcPts val="1700"/>
              </a:lnSpc>
            </a:pPr>
            <a:endParaRPr lang="en-US" sz="1400" b="1" i="1" dirty="0"/>
          </a:p>
        </p:txBody>
      </p:sp>
      <p:pic>
        <p:nvPicPr>
          <p:cNvPr id="13" name="Picture 2" descr="C:\Users\ПК-16\Desktop\АНО_Паллиатив без границ_\ЛОГОТИП\ЛОГО на русском яз\цветной\jpeg\rus_color_symbol.jpg"/>
          <p:cNvPicPr>
            <a:picLocks noChangeAspect="1" noChangeArrowheads="1"/>
          </p:cNvPicPr>
          <p:nvPr/>
        </p:nvPicPr>
        <p:blipFill>
          <a:blip r:embed="rId3"/>
          <a:srcRect/>
          <a:stretch>
            <a:fillRect/>
          </a:stretch>
        </p:blipFill>
        <p:spPr bwMode="auto">
          <a:xfrm>
            <a:off x="13304387" y="0"/>
            <a:ext cx="1309255" cy="1309255"/>
          </a:xfrm>
          <a:prstGeom prst="rect">
            <a:avLst/>
          </a:prstGeom>
          <a:noFill/>
        </p:spPr>
      </p:pic>
      <p:sp>
        <p:nvSpPr>
          <p:cNvPr id="14" name="TextBox 13">
            <a:extLst>
              <a:ext uri="{FF2B5EF4-FFF2-40B4-BE49-F238E27FC236}">
                <a16:creationId xmlns:a16="http://schemas.microsoft.com/office/drawing/2014/main" id="{58EA2147-CB1C-431C-8BD4-EB65E04CADC4}"/>
              </a:ext>
            </a:extLst>
          </p:cNvPr>
          <p:cNvSpPr txBox="1"/>
          <p:nvPr/>
        </p:nvSpPr>
        <p:spPr>
          <a:xfrm>
            <a:off x="535694" y="1309255"/>
            <a:ext cx="13149469" cy="6540252"/>
          </a:xfrm>
          <a:prstGeom prst="rect">
            <a:avLst/>
          </a:prstGeom>
          <a:noFill/>
        </p:spPr>
        <p:txBody>
          <a:bodyPr wrap="square" rtlCol="0">
            <a:spAutoFit/>
          </a:bodyPr>
          <a:lstStyle/>
          <a:p>
            <a:pPr marL="0" marR="0" indent="457200" algn="ctr">
              <a:lnSpc>
                <a:spcPct val="100000"/>
              </a:lnSpc>
              <a:spcBef>
                <a:spcPts val="0"/>
              </a:spcBef>
              <a:spcAft>
                <a:spcPts val="0"/>
              </a:spcAft>
            </a:pPr>
            <a:r>
              <a:rPr lang="ru-RU" sz="2400" b="1" i="1" u="none" strike="noStrike" cap="none" dirty="0">
                <a:solidFill>
                  <a:schemeClr val="accent1">
                    <a:lumMod val="75000"/>
                  </a:schemeClr>
                </a:solidFill>
                <a:latin typeface="Times New Roman" panose="02020603050405020304" pitchFamily="18" charset="0"/>
                <a:ea typeface="Lato" panose="020F0502020204030203" pitchFamily="34" charset="0"/>
                <a:cs typeface="Times New Roman" panose="02020603050405020304" pitchFamily="18" charset="0"/>
              </a:rPr>
              <a:t>С 2011 года, как определение паллиативной помощи закрепилось  в российском законодательстве*, Россия предприняла серьезные усилия по повышению доступности и качества паллиативной медицинской помощи</a:t>
            </a:r>
          </a:p>
          <a:p>
            <a:pPr marL="0" marR="0" indent="457200" algn="just">
              <a:lnSpc>
                <a:spcPct val="100000"/>
              </a:lnSpc>
              <a:spcBef>
                <a:spcPts val="0"/>
              </a:spcBef>
              <a:spcAft>
                <a:spcPts val="0"/>
              </a:spcAft>
            </a:pPr>
            <a:endParaRPr lang="ru-RU" dirty="0">
              <a:solidFill>
                <a:schemeClr val="bg2">
                  <a:lumMod val="50000"/>
                </a:schemeClr>
              </a:solidFill>
              <a:latin typeface="Times New Roman" panose="02020603050405020304" pitchFamily="18" charset="0"/>
              <a:ea typeface="Lato" panose="020F0502020204030203" pitchFamily="34" charset="0"/>
              <a:cs typeface="Times New Roman" panose="02020603050405020304" pitchFamily="18" charset="0"/>
            </a:endParaRPr>
          </a:p>
          <a:p>
            <a:pPr marL="285750" marR="0" indent="-285750" algn="just">
              <a:lnSpc>
                <a:spcPct val="100000"/>
              </a:lnSpc>
              <a:spcBef>
                <a:spcPts val="0"/>
              </a:spcBef>
              <a:spcAft>
                <a:spcPts val="0"/>
              </a:spcAft>
              <a:buFont typeface="Arial" panose="020B0604020202020204" pitchFamily="34" charset="0"/>
              <a:buChar char="•"/>
            </a:pPr>
            <a:r>
              <a:rPr lang="ru-RU" sz="2000" b="0" i="0" u="none" strike="noStrike" cap="none" dirty="0">
                <a:solidFill>
                  <a:schemeClr val="bg2">
                    <a:lumMod val="50000"/>
                  </a:schemeClr>
                </a:solidFill>
                <a:latin typeface="Times New Roman" panose="02020603050405020304" pitchFamily="18" charset="0"/>
                <a:ea typeface="Lato" panose="020F0502020204030203" pitchFamily="34" charset="0"/>
                <a:cs typeface="Times New Roman" panose="02020603050405020304" pitchFamily="18" charset="0"/>
              </a:rPr>
              <a:t>Сформированы стратегические документы, принята государственная программа, разработаны дорожные карты; </a:t>
            </a:r>
          </a:p>
          <a:p>
            <a:pPr marL="285750" marR="0" indent="-285750" algn="just">
              <a:lnSpc>
                <a:spcPct val="100000"/>
              </a:lnSpc>
              <a:spcBef>
                <a:spcPts val="0"/>
              </a:spcBef>
              <a:spcAft>
                <a:spcPts val="0"/>
              </a:spcAft>
              <a:buFont typeface="Arial" panose="020B0604020202020204" pitchFamily="34" charset="0"/>
              <a:buChar char="•"/>
            </a:pPr>
            <a:r>
              <a:rPr lang="ru-RU" sz="2000" b="0" i="0" u="none" strike="noStrike" cap="none" dirty="0">
                <a:solidFill>
                  <a:schemeClr val="bg2">
                    <a:lumMod val="50000"/>
                  </a:schemeClr>
                </a:solidFill>
                <a:latin typeface="Times New Roman" panose="02020603050405020304" pitchFamily="18" charset="0"/>
                <a:ea typeface="Lato" panose="020F0502020204030203" pitchFamily="34" charset="0"/>
                <a:cs typeface="Times New Roman" panose="02020603050405020304" pitchFamily="18" charset="0"/>
              </a:rPr>
              <a:t>Выделено дополнительное федеральное финансирование в виде субсидий;</a:t>
            </a:r>
          </a:p>
          <a:p>
            <a:pPr marL="285750" marR="0" indent="-285750" algn="just">
              <a:lnSpc>
                <a:spcPct val="100000"/>
              </a:lnSpc>
              <a:spcBef>
                <a:spcPts val="0"/>
              </a:spcBef>
              <a:spcAft>
                <a:spcPts val="0"/>
              </a:spcAft>
              <a:buFont typeface="Arial" panose="020B0604020202020204" pitchFamily="34" charset="0"/>
              <a:buChar char="•"/>
            </a:pPr>
            <a:r>
              <a:rPr lang="ru-RU" sz="2000" dirty="0">
                <a:solidFill>
                  <a:schemeClr val="bg2">
                    <a:lumMod val="50000"/>
                  </a:schemeClr>
                </a:solidFill>
                <a:latin typeface="Times New Roman" panose="02020603050405020304" pitchFamily="18" charset="0"/>
                <a:ea typeface="Lato" panose="020F0502020204030203" pitchFamily="34" charset="0"/>
                <a:cs typeface="Times New Roman" panose="02020603050405020304" pitchFamily="18" charset="0"/>
              </a:rPr>
              <a:t>Финансово поддерживаются НКО и благотворительные фонды;</a:t>
            </a:r>
          </a:p>
          <a:p>
            <a:pPr marL="285750" marR="0" indent="-285750" algn="just">
              <a:lnSpc>
                <a:spcPct val="100000"/>
              </a:lnSpc>
              <a:spcBef>
                <a:spcPts val="0"/>
              </a:spcBef>
              <a:spcAft>
                <a:spcPts val="0"/>
              </a:spcAft>
              <a:buFont typeface="Arial" panose="020B0604020202020204" pitchFamily="34" charset="0"/>
              <a:buChar char="•"/>
            </a:pPr>
            <a:r>
              <a:rPr lang="ru-RU" sz="2000" dirty="0">
                <a:solidFill>
                  <a:schemeClr val="bg2">
                    <a:lumMod val="50000"/>
                  </a:schemeClr>
                </a:solidFill>
                <a:latin typeface="Times New Roman" panose="02020603050405020304" pitchFamily="18" charset="0"/>
                <a:ea typeface="Lato" panose="020F0502020204030203" pitchFamily="34" charset="0"/>
                <a:cs typeface="Times New Roman" panose="02020603050405020304" pitchFamily="18" charset="0"/>
              </a:rPr>
              <a:t>Вносятся изменения в законодательство;</a:t>
            </a:r>
          </a:p>
          <a:p>
            <a:pPr marL="285750" indent="-285750" algn="just">
              <a:buFont typeface="Arial" panose="020B0604020202020204" pitchFamily="34" charset="0"/>
              <a:buChar char="•"/>
            </a:pPr>
            <a:r>
              <a:rPr lang="ru-RU" sz="2000" dirty="0">
                <a:solidFill>
                  <a:schemeClr val="bg2">
                    <a:lumMod val="50000"/>
                  </a:schemeClr>
                </a:solidFill>
                <a:latin typeface="Times New Roman" panose="02020603050405020304" pitchFamily="18" charset="0"/>
                <a:ea typeface="Lato" panose="020F0502020204030203" pitchFamily="34" charset="0"/>
                <a:cs typeface="Times New Roman" panose="02020603050405020304" pitchFamily="18" charset="0"/>
              </a:rPr>
              <a:t>Производятся современные отечественные:</a:t>
            </a:r>
          </a:p>
          <a:p>
            <a:pPr marL="1720850" marR="0" indent="-285750" algn="just">
              <a:lnSpc>
                <a:spcPct val="100000"/>
              </a:lnSpc>
              <a:spcBef>
                <a:spcPts val="0"/>
              </a:spcBef>
              <a:spcAft>
                <a:spcPts val="0"/>
              </a:spcAft>
              <a:buFont typeface="Wingdings" panose="05000000000000000000" pitchFamily="2" charset="2"/>
              <a:buChar char="ü"/>
            </a:pPr>
            <a:r>
              <a:rPr lang="ru-RU" sz="2000" b="0" i="0" u="none" strike="noStrike" cap="none" dirty="0">
                <a:solidFill>
                  <a:schemeClr val="bg2">
                    <a:lumMod val="50000"/>
                  </a:schemeClr>
                </a:solidFill>
                <a:latin typeface="Times New Roman" panose="02020603050405020304" pitchFamily="18" charset="0"/>
                <a:ea typeface="Lato" panose="020F0502020204030203" pitchFamily="34" charset="0"/>
                <a:cs typeface="Times New Roman" panose="02020603050405020304" pitchFamily="18" charset="0"/>
              </a:rPr>
              <a:t>лекарственные препараты для лечения боли, судорог и т.д.;</a:t>
            </a:r>
          </a:p>
          <a:p>
            <a:pPr marL="1720850" marR="0" indent="-285750" algn="just">
              <a:lnSpc>
                <a:spcPct val="100000"/>
              </a:lnSpc>
              <a:spcBef>
                <a:spcPts val="0"/>
              </a:spcBef>
              <a:spcAft>
                <a:spcPts val="0"/>
              </a:spcAft>
              <a:buFont typeface="Wingdings" panose="05000000000000000000" pitchFamily="2" charset="2"/>
              <a:buChar char="ü"/>
            </a:pPr>
            <a:r>
              <a:rPr lang="ru-RU" sz="2000" dirty="0">
                <a:solidFill>
                  <a:schemeClr val="bg2">
                    <a:lumMod val="50000"/>
                  </a:schemeClr>
                </a:solidFill>
                <a:latin typeface="Times New Roman" panose="02020603050405020304" pitchFamily="18" charset="0"/>
                <a:ea typeface="Lato" panose="020F0502020204030203" pitchFamily="34" charset="0"/>
                <a:cs typeface="Times New Roman" panose="02020603050405020304" pitchFamily="18" charset="0"/>
              </a:rPr>
              <a:t>медицинские изделия – кровати, аппараты ИВЛ, кислородные аппараты, медицинская мебель, </a:t>
            </a:r>
            <a:r>
              <a:rPr lang="ru-RU" sz="2000" dirty="0" err="1">
                <a:solidFill>
                  <a:schemeClr val="bg2">
                    <a:lumMod val="50000"/>
                  </a:schemeClr>
                </a:solidFill>
                <a:latin typeface="Times New Roman" panose="02020603050405020304" pitchFamily="18" charset="0"/>
                <a:ea typeface="Lato" panose="020F0502020204030203" pitchFamily="34" charset="0"/>
                <a:cs typeface="Times New Roman" panose="02020603050405020304" pitchFamily="18" charset="0"/>
              </a:rPr>
              <a:t>инфузоматы</a:t>
            </a:r>
            <a:r>
              <a:rPr lang="ru-RU" sz="2000" dirty="0">
                <a:solidFill>
                  <a:schemeClr val="bg2">
                    <a:lumMod val="50000"/>
                  </a:schemeClr>
                </a:solidFill>
                <a:latin typeface="Times New Roman" panose="02020603050405020304" pitchFamily="18" charset="0"/>
                <a:ea typeface="Lato" panose="020F0502020204030203" pitchFamily="34" charset="0"/>
                <a:cs typeface="Times New Roman" panose="02020603050405020304" pitchFamily="18" charset="0"/>
              </a:rPr>
              <a:t> и т.д.</a:t>
            </a:r>
          </a:p>
          <a:p>
            <a:pPr marL="1720850" marR="0" indent="-285750" algn="just">
              <a:lnSpc>
                <a:spcPct val="100000"/>
              </a:lnSpc>
              <a:spcBef>
                <a:spcPts val="0"/>
              </a:spcBef>
              <a:spcAft>
                <a:spcPts val="0"/>
              </a:spcAft>
              <a:buFont typeface="Wingdings" panose="05000000000000000000" pitchFamily="2" charset="2"/>
              <a:buChar char="ü"/>
            </a:pPr>
            <a:r>
              <a:rPr lang="ru-RU" sz="2000" b="0" i="0" u="none" strike="noStrike" cap="none" dirty="0">
                <a:solidFill>
                  <a:schemeClr val="bg2">
                    <a:lumMod val="50000"/>
                  </a:schemeClr>
                </a:solidFill>
                <a:latin typeface="Times New Roman" panose="02020603050405020304" pitchFamily="18" charset="0"/>
                <a:ea typeface="Lato" panose="020F0502020204030203" pitchFamily="34" charset="0"/>
                <a:cs typeface="Times New Roman" panose="02020603050405020304" pitchFamily="18" charset="0"/>
              </a:rPr>
              <a:t>перевязочные средства, средства для ухода;</a:t>
            </a:r>
          </a:p>
          <a:p>
            <a:pPr marL="1720850" marR="0" indent="-285750" algn="just">
              <a:lnSpc>
                <a:spcPct val="100000"/>
              </a:lnSpc>
              <a:spcBef>
                <a:spcPts val="0"/>
              </a:spcBef>
              <a:spcAft>
                <a:spcPts val="0"/>
              </a:spcAft>
              <a:buFont typeface="Wingdings" panose="05000000000000000000" pitchFamily="2" charset="2"/>
              <a:buChar char="ü"/>
            </a:pPr>
            <a:r>
              <a:rPr lang="ru-RU" sz="2000" dirty="0">
                <a:solidFill>
                  <a:schemeClr val="bg2">
                    <a:lumMod val="50000"/>
                  </a:schemeClr>
                </a:solidFill>
                <a:latin typeface="Times New Roman" panose="02020603050405020304" pitchFamily="18" charset="0"/>
                <a:ea typeface="Lato" panose="020F0502020204030203" pitchFamily="34" charset="0"/>
                <a:cs typeface="Times New Roman" panose="02020603050405020304" pitchFamily="18" charset="0"/>
              </a:rPr>
              <a:t>специализированное </a:t>
            </a:r>
            <a:r>
              <a:rPr lang="ru-RU" sz="2000">
                <a:solidFill>
                  <a:schemeClr val="bg2">
                    <a:lumMod val="50000"/>
                  </a:schemeClr>
                </a:solidFill>
                <a:latin typeface="Times New Roman" panose="02020603050405020304" pitchFamily="18" charset="0"/>
                <a:ea typeface="Lato" panose="020F0502020204030203" pitchFamily="34" charset="0"/>
                <a:cs typeface="Times New Roman" panose="02020603050405020304" pitchFamily="18" charset="0"/>
              </a:rPr>
              <a:t>лечебное питание </a:t>
            </a:r>
            <a:r>
              <a:rPr lang="ru-RU" sz="2000" dirty="0">
                <a:solidFill>
                  <a:schemeClr val="bg2">
                    <a:lumMod val="50000"/>
                  </a:schemeClr>
                </a:solidFill>
                <a:latin typeface="Times New Roman" panose="02020603050405020304" pitchFamily="18" charset="0"/>
                <a:ea typeface="Lato" panose="020F0502020204030203" pitchFamily="34" charset="0"/>
                <a:cs typeface="Times New Roman" panose="02020603050405020304" pitchFamily="18" charset="0"/>
              </a:rPr>
              <a:t>и т.д.</a:t>
            </a:r>
          </a:p>
          <a:p>
            <a:pPr marL="268288" marR="0" indent="-268288" algn="just">
              <a:lnSpc>
                <a:spcPct val="100000"/>
              </a:lnSpc>
              <a:spcBef>
                <a:spcPts val="0"/>
              </a:spcBef>
              <a:spcAft>
                <a:spcPts val="0"/>
              </a:spcAft>
              <a:buFont typeface="Arial" panose="020B0604020202020204" pitchFamily="34" charset="0"/>
              <a:buChar char="•"/>
            </a:pPr>
            <a:r>
              <a:rPr lang="ru-RU" sz="2000" dirty="0">
                <a:solidFill>
                  <a:schemeClr val="bg2">
                    <a:lumMod val="50000"/>
                  </a:schemeClr>
                </a:solidFill>
                <a:latin typeface="Times New Roman" panose="02020603050405020304" pitchFamily="18" charset="0"/>
                <a:ea typeface="Lato" panose="020F0502020204030203" pitchFamily="34" charset="0"/>
                <a:cs typeface="Times New Roman" panose="02020603050405020304" pitchFamily="18" charset="0"/>
              </a:rPr>
              <a:t>Создана обширная образовательная платформа;</a:t>
            </a:r>
          </a:p>
          <a:p>
            <a:pPr marL="268288" marR="0" indent="-268288" algn="just">
              <a:lnSpc>
                <a:spcPct val="100000"/>
              </a:lnSpc>
              <a:spcBef>
                <a:spcPts val="0"/>
              </a:spcBef>
              <a:spcAft>
                <a:spcPts val="0"/>
              </a:spcAft>
              <a:buFont typeface="Arial" panose="020B0604020202020204" pitchFamily="34" charset="0"/>
              <a:buChar char="•"/>
            </a:pPr>
            <a:r>
              <a:rPr lang="ru-RU" sz="2000" b="0" i="0" u="none" strike="noStrike" cap="none" dirty="0">
                <a:solidFill>
                  <a:schemeClr val="bg2">
                    <a:lumMod val="50000"/>
                  </a:schemeClr>
                </a:solidFill>
                <a:latin typeface="Times New Roman" panose="02020603050405020304" pitchFamily="18" charset="0"/>
                <a:ea typeface="Lato" panose="020F0502020204030203" pitchFamily="34" charset="0"/>
                <a:cs typeface="Times New Roman" panose="02020603050405020304" pitchFamily="18" charset="0"/>
              </a:rPr>
              <a:t>Сформирован пул отечественных профессионалов международного уровн</a:t>
            </a:r>
            <a:r>
              <a:rPr lang="ru-RU" sz="2000" dirty="0">
                <a:solidFill>
                  <a:schemeClr val="bg2">
                    <a:lumMod val="50000"/>
                  </a:schemeClr>
                </a:solidFill>
                <a:latin typeface="Times New Roman" panose="02020603050405020304" pitchFamily="18" charset="0"/>
                <a:ea typeface="Lato" panose="020F0502020204030203" pitchFamily="34" charset="0"/>
                <a:cs typeface="Times New Roman" panose="02020603050405020304" pitchFamily="18" charset="0"/>
              </a:rPr>
              <a:t>я;</a:t>
            </a:r>
          </a:p>
          <a:p>
            <a:pPr marL="268288" marR="0" indent="-268288" algn="just">
              <a:lnSpc>
                <a:spcPct val="100000"/>
              </a:lnSpc>
              <a:spcBef>
                <a:spcPts val="0"/>
              </a:spcBef>
              <a:spcAft>
                <a:spcPts val="0"/>
              </a:spcAft>
              <a:buFont typeface="Arial" panose="020B0604020202020204" pitchFamily="34" charset="0"/>
              <a:buChar char="•"/>
            </a:pPr>
            <a:r>
              <a:rPr lang="ru-RU" sz="2000" dirty="0">
                <a:solidFill>
                  <a:schemeClr val="bg2">
                    <a:lumMod val="50000"/>
                  </a:schemeClr>
                </a:solidFill>
                <a:latin typeface="Times New Roman" panose="02020603050405020304" pitchFamily="18" charset="0"/>
                <a:ea typeface="Lato" panose="020F0502020204030203" pitchFamily="34" charset="0"/>
                <a:cs typeface="Times New Roman" panose="02020603050405020304" pitchFamily="18" charset="0"/>
              </a:rPr>
              <a:t>Создана отечественная Ассоциация хосписной помощи;</a:t>
            </a:r>
          </a:p>
          <a:p>
            <a:pPr marL="268288" marR="0" indent="-268288" algn="just">
              <a:lnSpc>
                <a:spcPct val="100000"/>
              </a:lnSpc>
              <a:spcBef>
                <a:spcPts val="0"/>
              </a:spcBef>
              <a:spcAft>
                <a:spcPts val="0"/>
              </a:spcAft>
              <a:buFont typeface="Arial" panose="020B0604020202020204" pitchFamily="34" charset="0"/>
              <a:buChar char="•"/>
            </a:pPr>
            <a:r>
              <a:rPr lang="ru-RU" sz="2000" b="0" i="0" u="none" strike="noStrike" cap="none" dirty="0">
                <a:solidFill>
                  <a:schemeClr val="bg2">
                    <a:lumMod val="50000"/>
                  </a:schemeClr>
                </a:solidFill>
                <a:latin typeface="Times New Roman" panose="02020603050405020304" pitchFamily="18" charset="0"/>
                <a:ea typeface="Lato" panose="020F0502020204030203" pitchFamily="34" charset="0"/>
                <a:cs typeface="Times New Roman" panose="02020603050405020304" pitchFamily="18" charset="0"/>
              </a:rPr>
              <a:t>Сформированы устойчи</a:t>
            </a:r>
            <a:r>
              <a:rPr lang="ru-RU" sz="2000" dirty="0">
                <a:solidFill>
                  <a:schemeClr val="bg2">
                    <a:lumMod val="50000"/>
                  </a:schemeClr>
                </a:solidFill>
                <a:latin typeface="Times New Roman" panose="02020603050405020304" pitchFamily="18" charset="0"/>
                <a:ea typeface="Lato" panose="020F0502020204030203" pitchFamily="34" charset="0"/>
                <a:cs typeface="Times New Roman" panose="02020603050405020304" pitchFamily="18" charset="0"/>
              </a:rPr>
              <a:t>вые международные связи с ВОЗ, профессиональными сообществами стран СНГ, БРИКС, Европы, Мировым альянсом</a:t>
            </a:r>
            <a:endParaRPr lang="ru-RU" sz="2000" b="0" i="0" u="none" strike="noStrike" cap="none" dirty="0">
              <a:solidFill>
                <a:schemeClr val="bg2">
                  <a:lumMod val="50000"/>
                </a:schemeClr>
              </a:solidFill>
              <a:latin typeface="Times New Roman" panose="02020603050405020304" pitchFamily="18" charset="0"/>
              <a:ea typeface="Lato" panose="020F0502020204030203" pitchFamily="34" charset="0"/>
              <a:cs typeface="Times New Roman" panose="02020603050405020304" pitchFamily="18" charset="0"/>
            </a:endParaRPr>
          </a:p>
          <a:p>
            <a:endParaRPr lang="ru-RU" sz="1600" dirty="0">
              <a:solidFill>
                <a:schemeClr val="accent1"/>
              </a:solidFill>
            </a:endParaRPr>
          </a:p>
          <a:p>
            <a:r>
              <a:rPr lang="ru-RU" sz="1600" dirty="0">
                <a:solidFill>
                  <a:schemeClr val="accent1"/>
                </a:solidFill>
              </a:rPr>
              <a:t>*</a:t>
            </a:r>
            <a:r>
              <a:rPr lang="ru-RU" sz="1600" u="none" strike="noStrike" cap="none" dirty="0">
                <a:solidFill>
                  <a:schemeClr val="accent1"/>
                </a:solidFill>
                <a:latin typeface="Times New Roman" panose="02020603050405020304" pitchFamily="18" charset="0"/>
                <a:ea typeface="Lato" panose="020F0502020204030203" pitchFamily="34" charset="0"/>
                <a:cs typeface="Times New Roman" panose="02020603050405020304" pitchFamily="18" charset="0"/>
              </a:rPr>
              <a:t> </a:t>
            </a:r>
            <a:r>
              <a:rPr lang="ru-RU" sz="1600" dirty="0">
                <a:solidFill>
                  <a:schemeClr val="accent1"/>
                </a:solidFill>
                <a:effectLst/>
                <a:latin typeface="Times New Roman" panose="02020603050405020304" pitchFamily="18" charset="0"/>
                <a:ea typeface="Times New Roman" panose="02020603050405020304" pitchFamily="18" charset="0"/>
              </a:rPr>
              <a:t>323-ФЗ «Об основах охраны здоровья граждан в Российской Федерации» от 21 ноября 2011 г. </a:t>
            </a:r>
            <a:endParaRPr lang="ru-RU" sz="1600" dirty="0"/>
          </a:p>
        </p:txBody>
      </p:sp>
    </p:spTree>
    <p:extLst>
      <p:ext uri="{BB962C8B-B14F-4D97-AF65-F5344CB8AC3E}">
        <p14:creationId xmlns:p14="http://schemas.microsoft.com/office/powerpoint/2010/main" val="21124066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0"/>
          <p:cNvSpPr/>
          <p:nvPr/>
        </p:nvSpPr>
        <p:spPr>
          <a:xfrm>
            <a:off x="573925" y="492121"/>
            <a:ext cx="3406021" cy="425768"/>
          </a:xfrm>
          <a:prstGeom prst="rect">
            <a:avLst/>
          </a:prstGeom>
          <a:noFill/>
          <a:ln/>
        </p:spPr>
        <p:txBody>
          <a:bodyPr wrap="none" lIns="0" tIns="0" rIns="0" bIns="0" rtlCol="0" anchor="t"/>
          <a:lstStyle/>
          <a:p>
            <a:pPr>
              <a:lnSpc>
                <a:spcPts val="3350"/>
              </a:lnSpc>
            </a:pPr>
            <a:r>
              <a:rPr lang="ru-RU" sz="4000" dirty="0">
                <a:solidFill>
                  <a:schemeClr val="accent3">
                    <a:lumMod val="75000"/>
                  </a:schemeClr>
                </a:solidFill>
                <a:latin typeface="Bitter Medium" panose="020B0604020202020204" charset="-52"/>
                <a:ea typeface="Open Sans" charset="0"/>
                <a:cs typeface="Open Sans" charset="0"/>
              </a:rPr>
              <a:t>Предпосылки создания организации</a:t>
            </a:r>
            <a:endParaRPr lang="en-US" sz="4000" dirty="0">
              <a:solidFill>
                <a:schemeClr val="accent3">
                  <a:lumMod val="75000"/>
                </a:schemeClr>
              </a:solidFill>
              <a:latin typeface="Bitter Medium" panose="020B0604020202020204" charset="-52"/>
            </a:endParaRPr>
          </a:p>
        </p:txBody>
      </p:sp>
      <p:sp>
        <p:nvSpPr>
          <p:cNvPr id="8" name="Text 6"/>
          <p:cNvSpPr/>
          <p:nvPr/>
        </p:nvSpPr>
        <p:spPr>
          <a:xfrm>
            <a:off x="476727" y="3943155"/>
            <a:ext cx="6672262" cy="3016550"/>
          </a:xfrm>
          <a:prstGeom prst="rect">
            <a:avLst/>
          </a:prstGeom>
          <a:noFill/>
          <a:ln/>
        </p:spPr>
        <p:txBody>
          <a:bodyPr wrap="square" lIns="0" tIns="0" rIns="0" bIns="0" rtlCol="0" anchor="t"/>
          <a:lstStyle/>
          <a:p>
            <a:pPr>
              <a:lnSpc>
                <a:spcPts val="1700"/>
              </a:lnSpc>
            </a:pPr>
            <a:endParaRPr lang="en-US" sz="1400" b="1" i="1" dirty="0"/>
          </a:p>
        </p:txBody>
      </p:sp>
      <p:pic>
        <p:nvPicPr>
          <p:cNvPr id="16" name="Picture 100">
            <a:extLst>
              <a:ext uri="{FF2B5EF4-FFF2-40B4-BE49-F238E27FC236}">
                <a16:creationId xmlns:a16="http://schemas.microsoft.com/office/drawing/2014/main" id="{A6BFB70E-1C24-4C1D-B8DF-9DB04EFF5A60}"/>
              </a:ext>
            </a:extLst>
          </p:cNvPr>
          <p:cNvPicPr/>
          <p:nvPr/>
        </p:nvPicPr>
        <p:blipFill>
          <a:blip r:embed="rId3" cstate="print"/>
          <a:stretch/>
        </p:blipFill>
        <p:spPr>
          <a:xfrm>
            <a:off x="10728833" y="3917216"/>
            <a:ext cx="3059938" cy="3879729"/>
          </a:xfrm>
          <a:prstGeom prst="rect">
            <a:avLst/>
          </a:prstGeom>
          <a:ln w="9525">
            <a:solidFill>
              <a:schemeClr val="tx1"/>
            </a:solidFill>
          </a:ln>
        </p:spPr>
      </p:pic>
      <p:sp>
        <p:nvSpPr>
          <p:cNvPr id="6" name="TextBox 5">
            <a:extLst>
              <a:ext uri="{FF2B5EF4-FFF2-40B4-BE49-F238E27FC236}">
                <a16:creationId xmlns:a16="http://schemas.microsoft.com/office/drawing/2014/main" id="{1AE26591-9D3A-4D5D-8930-E129E55D33C3}"/>
              </a:ext>
            </a:extLst>
          </p:cNvPr>
          <p:cNvSpPr txBox="1"/>
          <p:nvPr/>
        </p:nvSpPr>
        <p:spPr>
          <a:xfrm>
            <a:off x="399530" y="2818368"/>
            <a:ext cx="13498917" cy="954107"/>
          </a:xfrm>
          <a:prstGeom prst="rect">
            <a:avLst/>
          </a:prstGeom>
          <a:noFill/>
        </p:spPr>
        <p:txBody>
          <a:bodyPr wrap="square" rtlCol="0">
            <a:spAutoFit/>
          </a:bodyPr>
          <a:lstStyle/>
          <a:p>
            <a:endParaRPr lang="ru-RU" sz="1200" b="1" i="1" u="none" strike="noStrike" cap="none" dirty="0">
              <a:solidFill>
                <a:schemeClr val="accent1">
                  <a:lumMod val="75000"/>
                </a:schemeClr>
              </a:solidFill>
              <a:latin typeface="Times New Roman" panose="02020603050405020304" pitchFamily="18" charset="0"/>
              <a:cs typeface="Times New Roman" panose="02020603050405020304" pitchFamily="18" charset="0"/>
            </a:endParaRPr>
          </a:p>
          <a:p>
            <a:r>
              <a:rPr lang="ru-RU" sz="1200" b="1" i="1" u="none" strike="noStrike" cap="none" dirty="0">
                <a:solidFill>
                  <a:schemeClr val="accent1">
                    <a:lumMod val="75000"/>
                  </a:schemeClr>
                </a:solidFill>
                <a:latin typeface="Times New Roman" panose="02020603050405020304" pitchFamily="18" charset="0"/>
                <a:cs typeface="Times New Roman" panose="02020603050405020304" pitchFamily="18" charset="0"/>
              </a:rPr>
              <a:t>24.10.2022 г. </a:t>
            </a:r>
            <a:r>
              <a:rPr lang="ru-RU" sz="1200" b="1" i="1" dirty="0">
                <a:solidFill>
                  <a:schemeClr val="accent1">
                    <a:lumMod val="75000"/>
                  </a:schemeClr>
                </a:solidFill>
                <a:latin typeface="Times New Roman" panose="02020603050405020304" pitchFamily="18" charset="0"/>
                <a:cs typeface="Times New Roman" panose="02020603050405020304" pitchFamily="18" charset="0"/>
              </a:rPr>
              <a:t>н</a:t>
            </a:r>
            <a:r>
              <a:rPr lang="ru-RU" sz="1200" b="1" i="1" u="none" strike="noStrike" cap="none" dirty="0">
                <a:solidFill>
                  <a:schemeClr val="accent1">
                    <a:lumMod val="75000"/>
                  </a:schemeClr>
                </a:solidFill>
                <a:latin typeface="Times New Roman" panose="02020603050405020304" pitchFamily="18" charset="0"/>
                <a:cs typeface="Times New Roman" panose="02020603050405020304" pitchFamily="18" charset="0"/>
              </a:rPr>
              <a:t>аправлено письмо в Министерство Здравоохранения Российской Федерации №107-22 с просьбой поддержать подписание меморандума о сотрудничестве создаваемой Организации</a:t>
            </a:r>
          </a:p>
          <a:p>
            <a:pPr algn="ctr"/>
            <a:endParaRPr lang="ru-RU" sz="1600" dirty="0"/>
          </a:p>
          <a:p>
            <a:pPr algn="ctr"/>
            <a:r>
              <a:rPr lang="ru-RU" sz="1600" dirty="0"/>
              <a:t>ПОЗИЦИЯ МИНИСТРА ЗДРАВООХРАНЕНИЯ РОССИЙСКОЙ ФЕДЕРАЦИИ М. А. МУРАШКО</a:t>
            </a:r>
          </a:p>
        </p:txBody>
      </p:sp>
      <p:sp>
        <p:nvSpPr>
          <p:cNvPr id="9" name="TextBox 8">
            <a:extLst>
              <a:ext uri="{FF2B5EF4-FFF2-40B4-BE49-F238E27FC236}">
                <a16:creationId xmlns:a16="http://schemas.microsoft.com/office/drawing/2014/main" id="{A4D23762-DCC6-4AA9-8D8E-79096B65AB87}"/>
              </a:ext>
            </a:extLst>
          </p:cNvPr>
          <p:cNvSpPr txBox="1"/>
          <p:nvPr/>
        </p:nvSpPr>
        <p:spPr>
          <a:xfrm>
            <a:off x="4426527" y="3917216"/>
            <a:ext cx="5583218" cy="4170372"/>
          </a:xfrm>
          <a:prstGeom prst="rect">
            <a:avLst/>
          </a:prstGeom>
          <a:noFill/>
        </p:spPr>
        <p:txBody>
          <a:bodyPr wrap="square" rtlCol="0">
            <a:spAutoFit/>
          </a:bodyPr>
          <a:lstStyle/>
          <a:p>
            <a:pPr algn="ctr"/>
            <a:r>
              <a:rPr lang="ru-RU" sz="1400" dirty="0">
                <a:latin typeface="Times New Roman" panose="02020603050405020304" pitchFamily="18" charset="0"/>
                <a:cs typeface="Times New Roman" panose="02020603050405020304" pitchFamily="18" charset="0"/>
              </a:rPr>
              <a:t>Уважаемый Михаил Альбертович!</a:t>
            </a:r>
          </a:p>
          <a:p>
            <a:pPr algn="ctr"/>
            <a:endParaRPr lang="ru-RU" sz="1200" dirty="0">
              <a:latin typeface="Times New Roman" panose="02020603050405020304" pitchFamily="18" charset="0"/>
              <a:cs typeface="Times New Roman" panose="02020603050405020304" pitchFamily="18" charset="0"/>
            </a:endParaRPr>
          </a:p>
          <a:p>
            <a:pPr algn="just"/>
            <a:r>
              <a:rPr lang="ru-RU" sz="1200" dirty="0">
                <a:latin typeface="Times New Roman" panose="02020603050405020304" pitchFamily="18" charset="0"/>
                <a:cs typeface="Times New Roman" panose="02020603050405020304" pitchFamily="18" charset="0"/>
              </a:rPr>
              <a:t>       С целью организации совместной работы с Советом по сотрудничеству в области здравоохранения Содружества независимых государств (далее-Совет по здравоохранения СНГ), учитывая многолетний плодотворный опыт взаимодействия в сфере науки и образования, а также существующие договоренности о сотрудничестве в части паллиативной помощи Ассоциации хосписной помощи, профессиональных и некоммерческих объединений, участвующий в оказании паллиативной и хосписной помощи в странах СНГ, для обеспечения адекватного реагирования на растущую потребность в паллиативной медицинской помощи и неравномерное ее развитие на территории дружественных стран, </a:t>
            </a:r>
            <a:r>
              <a:rPr lang="ru-RU" sz="1200" b="1" i="1" dirty="0">
                <a:latin typeface="Times New Roman" panose="02020603050405020304" pitchFamily="18" charset="0"/>
                <a:cs typeface="Times New Roman" panose="02020603050405020304" pitchFamily="18" charset="0"/>
              </a:rPr>
              <a:t>просим Вас поддержать создание Объединения специалистов в области паллиативной и хосписной помощи стран СНГ на российской платформе и подписание меморандума о сотрудничестве с Советом по здравоохранению СНГ.</a:t>
            </a:r>
          </a:p>
          <a:p>
            <a:pPr algn="just"/>
            <a:r>
              <a:rPr lang="ru-RU" sz="1200" dirty="0">
                <a:latin typeface="Times New Roman" panose="02020603050405020304" pitchFamily="18" charset="0"/>
                <a:cs typeface="Times New Roman" panose="02020603050405020304" pitchFamily="18" charset="0"/>
              </a:rPr>
              <a:t>         Также информируем, что на 17-м Всемирном конгрессе Европейской ассоциации паллиативной помощи 05 октября 2021 года, Ассоциацией профессиональных участников хосписной помощи (АПУХП) при участии представителей из 41 страны мира было инициировано принятие декларации «О развитии паллиативной помощи в странах СНГ». Документ подписали специалисты в области паллиативной помощи из 21 страны.</a:t>
            </a:r>
          </a:p>
          <a:p>
            <a:endParaRPr lang="ru-RU" sz="1300" dirty="0"/>
          </a:p>
        </p:txBody>
      </p:sp>
      <p:sp>
        <p:nvSpPr>
          <p:cNvPr id="17" name="TextBox 16">
            <a:extLst>
              <a:ext uri="{FF2B5EF4-FFF2-40B4-BE49-F238E27FC236}">
                <a16:creationId xmlns:a16="http://schemas.microsoft.com/office/drawing/2014/main" id="{0A596AE3-D26C-4636-8442-84D3C781900F}"/>
              </a:ext>
            </a:extLst>
          </p:cNvPr>
          <p:cNvSpPr txBox="1"/>
          <p:nvPr/>
        </p:nvSpPr>
        <p:spPr>
          <a:xfrm>
            <a:off x="1723636" y="1269895"/>
            <a:ext cx="13274905" cy="523220"/>
          </a:xfrm>
          <a:prstGeom prst="rect">
            <a:avLst/>
          </a:prstGeom>
          <a:noFill/>
        </p:spPr>
        <p:txBody>
          <a:bodyPr wrap="square">
            <a:spAutoFit/>
          </a:bodyPr>
          <a:lstStyle/>
          <a:p>
            <a:r>
              <a:rPr lang="ru-RU" sz="1400" dirty="0">
                <a:latin typeface="Times New Roman" panose="02020603050405020304" pitchFamily="18" charset="0"/>
                <a:cs typeface="Times New Roman" panose="02020603050405020304" pitchFamily="18" charset="0"/>
              </a:rPr>
              <a:t>2 октября 2022, г. Москва,  </a:t>
            </a:r>
            <a:r>
              <a:rPr lang="ru-RU" sz="1400" b="1" dirty="0">
                <a:latin typeface="Times New Roman" panose="02020603050405020304" pitchFamily="18" charset="0"/>
                <a:cs typeface="Times New Roman" panose="02020603050405020304" pitchFamily="18" charset="0"/>
              </a:rPr>
              <a:t>VIII Ежегодная конференция с международным участием «Развитие паллиативной помощи взрослым и детям»</a:t>
            </a:r>
          </a:p>
          <a:p>
            <a:r>
              <a:rPr lang="ru-RU" sz="1400" dirty="0">
                <a:latin typeface="Times New Roman" panose="02020603050405020304" pitchFamily="18" charset="0"/>
                <a:cs typeface="Times New Roman" panose="02020603050405020304" pitchFamily="18" charset="0"/>
              </a:rPr>
              <a:t>Круглый стол </a:t>
            </a:r>
            <a:r>
              <a:rPr lang="ru-RU" sz="1400" b="1" dirty="0">
                <a:latin typeface="Times New Roman" panose="02020603050405020304" pitchFamily="18" charset="0"/>
                <a:cs typeface="Times New Roman" panose="02020603050405020304" pitchFamily="18" charset="0"/>
              </a:rPr>
              <a:t>«Стратегия действий по повышению доступности паллиативной помощи в странах СНГ» </a:t>
            </a:r>
          </a:p>
        </p:txBody>
      </p:sp>
      <p:sp>
        <p:nvSpPr>
          <p:cNvPr id="19" name="TextBox 18">
            <a:extLst>
              <a:ext uri="{FF2B5EF4-FFF2-40B4-BE49-F238E27FC236}">
                <a16:creationId xmlns:a16="http://schemas.microsoft.com/office/drawing/2014/main" id="{171A4877-3F2A-4AF7-BFAC-B88A7957A890}"/>
              </a:ext>
            </a:extLst>
          </p:cNvPr>
          <p:cNvSpPr txBox="1"/>
          <p:nvPr/>
        </p:nvSpPr>
        <p:spPr>
          <a:xfrm>
            <a:off x="654756" y="1943142"/>
            <a:ext cx="13498917" cy="1169551"/>
          </a:xfrm>
          <a:prstGeom prst="rect">
            <a:avLst/>
          </a:prstGeom>
          <a:noFill/>
        </p:spPr>
        <p:txBody>
          <a:bodyPr wrap="square">
            <a:spAutoFit/>
          </a:bodyPr>
          <a:lstStyle/>
          <a:p>
            <a:r>
              <a:rPr lang="ru-RU" sz="1400" b="1" i="1" dirty="0">
                <a:solidFill>
                  <a:schemeClr val="accent1">
                    <a:lumMod val="75000"/>
                  </a:schemeClr>
                </a:solidFill>
                <a:latin typeface="Times New Roman" panose="02020603050405020304" pitchFamily="18" charset="0"/>
                <a:cs typeface="Times New Roman" panose="02020603050405020304" pitchFamily="18" charset="0"/>
              </a:rPr>
              <a:t>Эксперты и участники заседания поддержали предложения о необходимости:</a:t>
            </a:r>
          </a:p>
          <a:p>
            <a:pPr marL="180975" indent="-180975"/>
            <a:r>
              <a:rPr lang="ru-RU" sz="1400" dirty="0">
                <a:solidFill>
                  <a:schemeClr val="bg2">
                    <a:lumMod val="50000"/>
                  </a:schemeClr>
                </a:solidFill>
                <a:latin typeface="Times New Roman" panose="02020603050405020304" pitchFamily="18" charset="0"/>
                <a:cs typeface="Times New Roman" panose="02020603050405020304" pitchFamily="18" charset="0"/>
              </a:rPr>
              <a:t>1. </a:t>
            </a:r>
            <a:r>
              <a:rPr lang="ru-RU" sz="1400" b="1" i="1" u="sng" dirty="0">
                <a:solidFill>
                  <a:schemeClr val="bg2">
                    <a:lumMod val="50000"/>
                  </a:schemeClr>
                </a:solidFill>
                <a:latin typeface="Times New Roman" panose="02020603050405020304" pitchFamily="18" charset="0"/>
                <a:cs typeface="Times New Roman" panose="02020603050405020304" pitchFamily="18" charset="0"/>
              </a:rPr>
              <a:t>Создания Объединения </a:t>
            </a:r>
            <a:r>
              <a:rPr lang="ru-RU" sz="1400" dirty="0">
                <a:solidFill>
                  <a:schemeClr val="bg2">
                    <a:lumMod val="50000"/>
                  </a:schemeClr>
                </a:solidFill>
                <a:latin typeface="Times New Roman" panose="02020603050405020304" pitchFamily="18" charset="0"/>
                <a:cs typeface="Times New Roman" panose="02020603050405020304" pitchFamily="18" charset="0"/>
              </a:rPr>
              <a:t>специалистов в области паллиативной и хосписной помощи стран СНГ, в которое войдут страновые эксперты, с целью сотрудничества в сфере науки и образования для улучшения доступности и качества паллиативной медицинской помощи;</a:t>
            </a:r>
          </a:p>
          <a:p>
            <a:pPr marL="180975" indent="-180975"/>
            <a:r>
              <a:rPr lang="ru-RU" sz="1400" dirty="0">
                <a:solidFill>
                  <a:schemeClr val="bg2">
                    <a:lumMod val="50000"/>
                  </a:schemeClr>
                </a:solidFill>
                <a:latin typeface="Times New Roman" panose="02020603050405020304" pitchFamily="18" charset="0"/>
                <a:cs typeface="Times New Roman" panose="02020603050405020304" pitchFamily="18" charset="0"/>
              </a:rPr>
              <a:t>2. </a:t>
            </a:r>
            <a:r>
              <a:rPr lang="ru-RU" sz="1400" b="1" i="1" u="sng" dirty="0">
                <a:solidFill>
                  <a:schemeClr val="bg2">
                    <a:lumMod val="50000"/>
                  </a:schemeClr>
                </a:solidFill>
                <a:latin typeface="Times New Roman" panose="02020603050405020304" pitchFamily="18" charset="0"/>
                <a:cs typeface="Times New Roman" panose="02020603050405020304" pitchFamily="18" charset="0"/>
              </a:rPr>
              <a:t>Создания Экспертной группы </a:t>
            </a:r>
            <a:r>
              <a:rPr lang="ru-RU" sz="1400" dirty="0">
                <a:solidFill>
                  <a:schemeClr val="bg2">
                    <a:lumMod val="50000"/>
                  </a:schemeClr>
                </a:solidFill>
                <a:latin typeface="Times New Roman" panose="02020603050405020304" pitchFamily="18" charset="0"/>
                <a:cs typeface="Times New Roman" panose="02020603050405020304" pitchFamily="18" charset="0"/>
              </a:rPr>
              <a:t>по паллиативной помощи при Совете по здравоохранению СНГ.</a:t>
            </a:r>
          </a:p>
          <a:p>
            <a:r>
              <a:rPr lang="ru-RU" sz="1400" dirty="0">
                <a:solidFill>
                  <a:schemeClr val="bg2">
                    <a:lumMod val="50000"/>
                  </a:schemeClr>
                </a:solidFill>
                <a:latin typeface="Times New Roman" panose="02020603050405020304" pitchFamily="18" charset="0"/>
                <a:cs typeface="Times New Roman" panose="02020603050405020304" pitchFamily="18" charset="0"/>
              </a:rPr>
              <a:t> </a:t>
            </a:r>
            <a:endParaRPr lang="ru-RU" sz="1400" dirty="0"/>
          </a:p>
        </p:txBody>
      </p:sp>
      <p:pic>
        <p:nvPicPr>
          <p:cNvPr id="20" name="Рисунок 19">
            <a:extLst>
              <a:ext uri="{FF2B5EF4-FFF2-40B4-BE49-F238E27FC236}">
                <a16:creationId xmlns:a16="http://schemas.microsoft.com/office/drawing/2014/main" id="{7485536C-AA23-4D88-938D-1DA8B56AFAD4}"/>
              </a:ext>
            </a:extLst>
          </p:cNvPr>
          <p:cNvPicPr>
            <a:picLocks noChangeAspect="1"/>
          </p:cNvPicPr>
          <p:nvPr/>
        </p:nvPicPr>
        <p:blipFill>
          <a:blip r:embed="rId4"/>
          <a:stretch>
            <a:fillRect/>
          </a:stretch>
        </p:blipFill>
        <p:spPr>
          <a:xfrm>
            <a:off x="573924" y="1198595"/>
            <a:ext cx="1149711" cy="665922"/>
          </a:xfrm>
          <a:prstGeom prst="rect">
            <a:avLst/>
          </a:prstGeom>
        </p:spPr>
      </p:pic>
      <p:pic>
        <p:nvPicPr>
          <p:cNvPr id="12" name="Picture 2" descr="C:\Users\ПК-16\Desktop\АНО_Паллиатив без границ_\ЛОГОТИП\ЛОГО на русском яз\цветной\jpeg\rus_color_symbol.jpg">
            <a:extLst>
              <a:ext uri="{FF2B5EF4-FFF2-40B4-BE49-F238E27FC236}">
                <a16:creationId xmlns:a16="http://schemas.microsoft.com/office/drawing/2014/main" id="{BAD04C92-DC43-405C-B722-B1482EFEBA0B}"/>
              </a:ext>
            </a:extLst>
          </p:cNvPr>
          <p:cNvPicPr>
            <a:picLocks noChangeAspect="1" noChangeArrowheads="1"/>
          </p:cNvPicPr>
          <p:nvPr/>
        </p:nvPicPr>
        <p:blipFill>
          <a:blip r:embed="rId5"/>
          <a:srcRect/>
          <a:stretch>
            <a:fillRect/>
          </a:stretch>
        </p:blipFill>
        <p:spPr bwMode="auto">
          <a:xfrm>
            <a:off x="13304387" y="0"/>
            <a:ext cx="1309255" cy="1309255"/>
          </a:xfrm>
          <a:prstGeom prst="rect">
            <a:avLst/>
          </a:prstGeom>
          <a:noFill/>
        </p:spPr>
      </p:pic>
      <p:pic>
        <p:nvPicPr>
          <p:cNvPr id="4" name="Рисунок 3">
            <a:extLst>
              <a:ext uri="{FF2B5EF4-FFF2-40B4-BE49-F238E27FC236}">
                <a16:creationId xmlns:a16="http://schemas.microsoft.com/office/drawing/2014/main" id="{FC9086E9-8EC9-4865-A9A9-2B3E7D287479}"/>
              </a:ext>
            </a:extLst>
          </p:cNvPr>
          <p:cNvPicPr>
            <a:picLocks noChangeAspect="1"/>
          </p:cNvPicPr>
          <p:nvPr/>
        </p:nvPicPr>
        <p:blipFill>
          <a:blip r:embed="rId6"/>
          <a:stretch>
            <a:fillRect/>
          </a:stretch>
        </p:blipFill>
        <p:spPr>
          <a:xfrm>
            <a:off x="654756" y="3895237"/>
            <a:ext cx="2950889" cy="3877164"/>
          </a:xfrm>
          <a:prstGeom prst="rect">
            <a:avLst/>
          </a:prstGeom>
        </p:spPr>
      </p:pic>
      <p:cxnSp>
        <p:nvCxnSpPr>
          <p:cNvPr id="7" name="Прямая соединительная линия 6">
            <a:extLst>
              <a:ext uri="{FF2B5EF4-FFF2-40B4-BE49-F238E27FC236}">
                <a16:creationId xmlns:a16="http://schemas.microsoft.com/office/drawing/2014/main" id="{991FC8F2-B13E-470A-8D30-1148111249A1}"/>
              </a:ext>
            </a:extLst>
          </p:cNvPr>
          <p:cNvCxnSpPr>
            <a:cxnSpLocks/>
          </p:cNvCxnSpPr>
          <p:nvPr/>
        </p:nvCxnSpPr>
        <p:spPr>
          <a:xfrm>
            <a:off x="654756" y="3895237"/>
            <a:ext cx="0" cy="3855185"/>
          </a:xfrm>
          <a:prstGeom prst="line">
            <a:avLst/>
          </a:prstGeom>
        </p:spPr>
        <p:style>
          <a:lnRef idx="1">
            <a:schemeClr val="dk1"/>
          </a:lnRef>
          <a:fillRef idx="0">
            <a:schemeClr val="dk1"/>
          </a:fillRef>
          <a:effectRef idx="0">
            <a:schemeClr val="dk1"/>
          </a:effectRef>
          <a:fontRef idx="minor">
            <a:schemeClr val="tx1"/>
          </a:fontRef>
        </p:style>
      </p:cxnSp>
      <p:cxnSp>
        <p:nvCxnSpPr>
          <p:cNvPr id="14" name="Прямая соединительная линия 13">
            <a:extLst>
              <a:ext uri="{FF2B5EF4-FFF2-40B4-BE49-F238E27FC236}">
                <a16:creationId xmlns:a16="http://schemas.microsoft.com/office/drawing/2014/main" id="{11095167-91E1-43C3-8088-83D4218564C5}"/>
              </a:ext>
            </a:extLst>
          </p:cNvPr>
          <p:cNvCxnSpPr/>
          <p:nvPr/>
        </p:nvCxnSpPr>
        <p:spPr>
          <a:xfrm>
            <a:off x="3605645" y="3895237"/>
            <a:ext cx="0" cy="3877164"/>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31488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0"/>
          <p:cNvSpPr/>
          <p:nvPr/>
        </p:nvSpPr>
        <p:spPr>
          <a:xfrm>
            <a:off x="491967" y="452834"/>
            <a:ext cx="3406021" cy="425768"/>
          </a:xfrm>
          <a:prstGeom prst="rect">
            <a:avLst/>
          </a:prstGeom>
          <a:noFill/>
          <a:ln/>
        </p:spPr>
        <p:txBody>
          <a:bodyPr wrap="none" lIns="0" tIns="0" rIns="0" bIns="0" rtlCol="0" anchor="t"/>
          <a:lstStyle/>
          <a:p>
            <a:pPr>
              <a:lnSpc>
                <a:spcPts val="3350"/>
              </a:lnSpc>
            </a:pPr>
            <a:r>
              <a:rPr lang="ru-RU" sz="4000" dirty="0">
                <a:solidFill>
                  <a:schemeClr val="accent3">
                    <a:lumMod val="75000"/>
                  </a:schemeClr>
                </a:solidFill>
                <a:latin typeface="Bitter Medium" panose="020B0604020202020204" charset="-52"/>
                <a:ea typeface="Open Sans" charset="0"/>
                <a:cs typeface="Open Sans" charset="0"/>
              </a:rPr>
              <a:t>Предпосылки создания организации</a:t>
            </a:r>
            <a:endParaRPr lang="en-US" sz="4000" dirty="0">
              <a:solidFill>
                <a:schemeClr val="accent3">
                  <a:lumMod val="75000"/>
                </a:schemeClr>
              </a:solidFill>
              <a:latin typeface="Bitter Medium" panose="020B0604020202020204" charset="-52"/>
            </a:endParaRPr>
          </a:p>
        </p:txBody>
      </p:sp>
      <p:sp>
        <p:nvSpPr>
          <p:cNvPr id="8" name="Text 6"/>
          <p:cNvSpPr/>
          <p:nvPr/>
        </p:nvSpPr>
        <p:spPr>
          <a:xfrm>
            <a:off x="491967" y="3812358"/>
            <a:ext cx="6672262" cy="3016550"/>
          </a:xfrm>
          <a:prstGeom prst="rect">
            <a:avLst/>
          </a:prstGeom>
          <a:noFill/>
          <a:ln/>
        </p:spPr>
        <p:txBody>
          <a:bodyPr wrap="square" lIns="0" tIns="0" rIns="0" bIns="0" rtlCol="0" anchor="t"/>
          <a:lstStyle/>
          <a:p>
            <a:pPr>
              <a:lnSpc>
                <a:spcPts val="1700"/>
              </a:lnSpc>
            </a:pPr>
            <a:endParaRPr lang="en-US" sz="1400" b="1" i="1" dirty="0"/>
          </a:p>
        </p:txBody>
      </p:sp>
      <p:sp>
        <p:nvSpPr>
          <p:cNvPr id="3" name="TextBox 2">
            <a:extLst>
              <a:ext uri="{FF2B5EF4-FFF2-40B4-BE49-F238E27FC236}">
                <a16:creationId xmlns:a16="http://schemas.microsoft.com/office/drawing/2014/main" id="{6DAD0136-1518-4A00-873B-FE89A6123E07}"/>
              </a:ext>
            </a:extLst>
          </p:cNvPr>
          <p:cNvSpPr txBox="1"/>
          <p:nvPr/>
        </p:nvSpPr>
        <p:spPr>
          <a:xfrm>
            <a:off x="2067715" y="1112030"/>
            <a:ext cx="12404059" cy="1261884"/>
          </a:xfrm>
          <a:prstGeom prst="rect">
            <a:avLst/>
          </a:prstGeom>
          <a:noFill/>
        </p:spPr>
        <p:txBody>
          <a:bodyPr wrap="square" rtlCol="0">
            <a:spAutoFit/>
          </a:bodyPr>
          <a:lstStyle/>
          <a:p>
            <a:r>
              <a:rPr lang="ru-RU" sz="1400" dirty="0">
                <a:solidFill>
                  <a:schemeClr val="accent3">
                    <a:lumMod val="50000"/>
                  </a:schemeClr>
                </a:solidFill>
                <a:latin typeface="Times New Roman" panose="02020603050405020304" pitchFamily="18" charset="0"/>
                <a:cs typeface="Times New Roman" panose="02020603050405020304" pitchFamily="18" charset="0"/>
              </a:rPr>
              <a:t>18 ноября 2024, г. Москва, </a:t>
            </a:r>
            <a:r>
              <a:rPr lang="en-US" sz="1400" b="1" dirty="0">
                <a:solidFill>
                  <a:schemeClr val="accent3">
                    <a:lumMod val="50000"/>
                  </a:schemeClr>
                </a:solidFill>
                <a:latin typeface="Times New Roman" panose="02020603050405020304" pitchFamily="18" charset="0"/>
                <a:cs typeface="Times New Roman" panose="02020603050405020304" pitchFamily="18" charset="0"/>
              </a:rPr>
              <a:t>X</a:t>
            </a:r>
            <a:r>
              <a:rPr lang="ru-RU" sz="1400" b="1" dirty="0">
                <a:solidFill>
                  <a:schemeClr val="accent3">
                    <a:lumMod val="50000"/>
                  </a:schemeClr>
                </a:solidFill>
                <a:latin typeface="Times New Roman" panose="02020603050405020304" pitchFamily="18" charset="0"/>
                <a:cs typeface="Times New Roman" panose="02020603050405020304" pitchFamily="18" charset="0"/>
              </a:rPr>
              <a:t> юбилейная конференция с международным участием «Развитие паллиативной помощи взрослым и детям»</a:t>
            </a:r>
            <a:endParaRPr lang="en-US" sz="1400" b="1" dirty="0">
              <a:solidFill>
                <a:schemeClr val="accent3">
                  <a:lumMod val="50000"/>
                </a:schemeClr>
              </a:solidFill>
              <a:latin typeface="Times New Roman" panose="02020603050405020304" pitchFamily="18" charset="0"/>
              <a:cs typeface="Times New Roman" panose="02020603050405020304" pitchFamily="18" charset="0"/>
            </a:endParaRPr>
          </a:p>
          <a:p>
            <a:r>
              <a:rPr lang="ru-RU" sz="1400" dirty="0">
                <a:solidFill>
                  <a:schemeClr val="accent3">
                    <a:lumMod val="50000"/>
                  </a:schemeClr>
                </a:solidFill>
                <a:latin typeface="Times New Roman" panose="02020603050405020304" pitchFamily="18" charset="0"/>
                <a:cs typeface="Times New Roman" panose="02020603050405020304" pitchFamily="18" charset="0"/>
              </a:rPr>
              <a:t>Круглый стол </a:t>
            </a:r>
            <a:r>
              <a:rPr lang="ru-RU" sz="1400" b="1" dirty="0">
                <a:solidFill>
                  <a:schemeClr val="accent3">
                    <a:lumMod val="50000"/>
                  </a:schemeClr>
                </a:solidFill>
                <a:latin typeface="Times New Roman" panose="02020603050405020304" pitchFamily="18" charset="0"/>
                <a:cs typeface="Times New Roman" panose="02020603050405020304" pitchFamily="18" charset="0"/>
              </a:rPr>
              <a:t>«Международное сотрудничество. Страновые модели паллиативной помощи и обезболивания</a:t>
            </a:r>
            <a:r>
              <a:rPr lang="ru-RU" sz="1400" dirty="0">
                <a:solidFill>
                  <a:schemeClr val="accent3">
                    <a:lumMod val="50000"/>
                  </a:schemeClr>
                </a:solidFill>
                <a:latin typeface="Times New Roman" panose="02020603050405020304" pitchFamily="18" charset="0"/>
                <a:cs typeface="Times New Roman" panose="02020603050405020304" pitchFamily="18" charset="0"/>
              </a:rPr>
              <a:t>»</a:t>
            </a:r>
          </a:p>
          <a:p>
            <a:endParaRPr lang="ru-RU" sz="1600" b="1" dirty="0">
              <a:solidFill>
                <a:schemeClr val="accent3">
                  <a:lumMod val="50000"/>
                </a:schemeClr>
              </a:solidFill>
              <a:latin typeface="Times New Roman" panose="02020603050405020304" pitchFamily="18" charset="0"/>
              <a:cs typeface="Times New Roman" panose="02020603050405020304" pitchFamily="18" charset="0"/>
            </a:endParaRPr>
          </a:p>
          <a:p>
            <a:r>
              <a:rPr lang="ru-RU" sz="1600" b="1" dirty="0">
                <a:solidFill>
                  <a:schemeClr val="accent3">
                    <a:lumMod val="50000"/>
                  </a:schemeClr>
                </a:solidFill>
                <a:latin typeface="Times New Roman" panose="02020603050405020304" pitchFamily="18" charset="0"/>
                <a:cs typeface="Times New Roman" panose="02020603050405020304" pitchFamily="18" charset="0"/>
              </a:rPr>
              <a:t>ДЕКЛАРАЦИЯ «О РАЗВИТИИ ПАЛЛИАТИВНОЙ МЕДИЦИНСКОЙ ПОМОЩИ И ОБЕЗБОЛИВАНИЯ В РАМКАХ МЕЖДУНАРОДНОГО СОТРУДНИЧЕСТВА»</a:t>
            </a:r>
          </a:p>
        </p:txBody>
      </p:sp>
      <p:pic>
        <p:nvPicPr>
          <p:cNvPr id="11" name="Picture 51">
            <a:extLst>
              <a:ext uri="{FF2B5EF4-FFF2-40B4-BE49-F238E27FC236}">
                <a16:creationId xmlns:a16="http://schemas.microsoft.com/office/drawing/2014/main" id="{D6527CA0-5C65-4FAB-A833-00F531FB6B1A}"/>
              </a:ext>
            </a:extLst>
          </p:cNvPr>
          <p:cNvPicPr/>
          <p:nvPr/>
        </p:nvPicPr>
        <p:blipFill>
          <a:blip r:embed="rId3" cstate="print"/>
          <a:srcRect t="7256" b="8469"/>
          <a:stretch/>
        </p:blipFill>
        <p:spPr>
          <a:xfrm>
            <a:off x="315321" y="1060703"/>
            <a:ext cx="1230183" cy="714821"/>
          </a:xfrm>
          <a:prstGeom prst="rect">
            <a:avLst/>
          </a:prstGeom>
          <a:ln>
            <a:noFill/>
          </a:ln>
        </p:spPr>
      </p:pic>
      <p:sp>
        <p:nvSpPr>
          <p:cNvPr id="14" name="TextBox 13">
            <a:extLst>
              <a:ext uri="{FF2B5EF4-FFF2-40B4-BE49-F238E27FC236}">
                <a16:creationId xmlns:a16="http://schemas.microsoft.com/office/drawing/2014/main" id="{81EC4C3B-1AD6-4075-A876-B03281AF33B3}"/>
              </a:ext>
            </a:extLst>
          </p:cNvPr>
          <p:cNvSpPr txBox="1"/>
          <p:nvPr/>
        </p:nvSpPr>
        <p:spPr>
          <a:xfrm>
            <a:off x="491967" y="2378130"/>
            <a:ext cx="9102437" cy="338554"/>
          </a:xfrm>
          <a:prstGeom prst="rect">
            <a:avLst/>
          </a:prstGeom>
          <a:noFill/>
        </p:spPr>
        <p:txBody>
          <a:bodyPr wrap="square">
            <a:spAutoFit/>
          </a:bodyPr>
          <a:lstStyle/>
          <a:p>
            <a:r>
              <a:rPr lang="ru-RU" sz="1600" b="1" i="1" dirty="0">
                <a:solidFill>
                  <a:schemeClr val="accent1">
                    <a:lumMod val="75000"/>
                  </a:schemeClr>
                </a:solidFill>
                <a:latin typeface="Times New Roman" panose="02020603050405020304" pitchFamily="18" charset="0"/>
                <a:cs typeface="Times New Roman" panose="02020603050405020304" pitchFamily="18" charset="0"/>
              </a:rPr>
              <a:t>По результатам работы Круглого стола принято решение:</a:t>
            </a:r>
          </a:p>
        </p:txBody>
      </p:sp>
      <p:sp>
        <p:nvSpPr>
          <p:cNvPr id="7" name="TextBox 6">
            <a:extLst>
              <a:ext uri="{FF2B5EF4-FFF2-40B4-BE49-F238E27FC236}">
                <a16:creationId xmlns:a16="http://schemas.microsoft.com/office/drawing/2014/main" id="{F3E0505B-2FBD-4764-9E9A-5579BF144A93}"/>
              </a:ext>
            </a:extLst>
          </p:cNvPr>
          <p:cNvSpPr txBox="1"/>
          <p:nvPr/>
        </p:nvSpPr>
        <p:spPr>
          <a:xfrm>
            <a:off x="466037" y="2819224"/>
            <a:ext cx="12290648" cy="1600438"/>
          </a:xfrm>
          <a:prstGeom prst="rect">
            <a:avLst/>
          </a:prstGeom>
          <a:noFill/>
        </p:spPr>
        <p:txBody>
          <a:bodyPr wrap="square" rtlCol="0">
            <a:spAutoFit/>
          </a:bodyPr>
          <a:lstStyle/>
          <a:p>
            <a:pPr algn="just"/>
            <a:r>
              <a:rPr lang="ru-RU" sz="1400" b="1" i="1" u="sng" dirty="0">
                <a:solidFill>
                  <a:schemeClr val="accent3">
                    <a:lumMod val="50000"/>
                  </a:schemeClr>
                </a:solidFill>
                <a:latin typeface="Times New Roman" panose="02020603050405020304" pitchFamily="18" charset="0"/>
                <a:cs typeface="Times New Roman" panose="02020603050405020304" pitchFamily="18" charset="0"/>
              </a:rPr>
              <a:t>Использовать накопленный странами участниками и партнерами БРИКС и профессиональным сообществом совместный опыт </a:t>
            </a:r>
            <a:r>
              <a:rPr lang="ru-RU" sz="1400" dirty="0">
                <a:latin typeface="Times New Roman" panose="02020603050405020304" pitchFamily="18" charset="0"/>
                <a:cs typeface="Times New Roman" panose="02020603050405020304" pitchFamily="18" charset="0"/>
              </a:rPr>
              <a:t>для дальнейшего продвижения и развития паллиативной помощи, и обезболивания на страновом уровне, выработки единых координированных стратегий.</a:t>
            </a:r>
          </a:p>
          <a:p>
            <a:pPr algn="just"/>
            <a:endParaRPr lang="ru-RU" sz="1400" dirty="0">
              <a:latin typeface="Times New Roman" panose="02020603050405020304" pitchFamily="18" charset="0"/>
              <a:cs typeface="Times New Roman" panose="02020603050405020304" pitchFamily="18" charset="0"/>
            </a:endParaRPr>
          </a:p>
          <a:p>
            <a:pPr algn="just"/>
            <a:r>
              <a:rPr lang="ru-RU" sz="1400" b="1" i="1" u="sng" dirty="0">
                <a:solidFill>
                  <a:schemeClr val="accent3">
                    <a:lumMod val="50000"/>
                  </a:schemeClr>
                </a:solidFill>
                <a:latin typeface="Times New Roman" panose="02020603050405020304" pitchFamily="18" charset="0"/>
                <a:cs typeface="Times New Roman" panose="02020603050405020304" pitchFamily="18" charset="0"/>
              </a:rPr>
              <a:t>Сформировать обращение в Комитет Здравоохранения БРИКС с инициативой создания рабочей группы стран партнеров и участников БРИКС:</a:t>
            </a:r>
          </a:p>
          <a:p>
            <a:pPr marL="285750" indent="-285750" algn="just">
              <a:buFontTx/>
              <a:buChar char="-"/>
            </a:pPr>
            <a:r>
              <a:rPr lang="ru-RU" sz="1400" dirty="0">
                <a:latin typeface="Times New Roman" panose="02020603050405020304" pitchFamily="18" charset="0"/>
                <a:cs typeface="Times New Roman" panose="02020603050405020304" pitchFamily="18" charset="0"/>
              </a:rPr>
              <a:t>по паллиативной помощи и обезболиванию;</a:t>
            </a:r>
          </a:p>
          <a:p>
            <a:pPr marL="285750" indent="-285750" algn="just">
              <a:buFontTx/>
              <a:buChar char="-"/>
            </a:pPr>
            <a:r>
              <a:rPr lang="ru-RU" sz="1400" dirty="0">
                <a:latin typeface="Times New Roman" panose="02020603050405020304" pitchFamily="18" charset="0"/>
                <a:cs typeface="Times New Roman" panose="02020603050405020304" pitchFamily="18" charset="0"/>
              </a:rPr>
              <a:t>поддержки международной профессиональной некоммерческой организации по паллиативной помощи стран партнеров и участников БРИКС</a:t>
            </a:r>
          </a:p>
          <a:p>
            <a:endParaRPr lang="ru-RU" sz="1400" dirty="0">
              <a:latin typeface="Times New Roman" panose="02020603050405020304" pitchFamily="18" charset="0"/>
              <a:cs typeface="Times New Roman" panose="02020603050405020304" pitchFamily="18" charset="0"/>
            </a:endParaRPr>
          </a:p>
        </p:txBody>
      </p:sp>
      <p:pic>
        <p:nvPicPr>
          <p:cNvPr id="12" name="Рисунок 11">
            <a:extLst>
              <a:ext uri="{FF2B5EF4-FFF2-40B4-BE49-F238E27FC236}">
                <a16:creationId xmlns:a16="http://schemas.microsoft.com/office/drawing/2014/main" id="{CDB2DD45-6430-4B72-AE28-E86A9EAEF434}"/>
              </a:ext>
            </a:extLst>
          </p:cNvPr>
          <p:cNvPicPr>
            <a:picLocks noChangeAspect="1"/>
          </p:cNvPicPr>
          <p:nvPr/>
        </p:nvPicPr>
        <p:blipFill>
          <a:blip r:embed="rId4"/>
          <a:stretch>
            <a:fillRect/>
          </a:stretch>
        </p:blipFill>
        <p:spPr>
          <a:xfrm>
            <a:off x="12756685" y="3129684"/>
            <a:ext cx="1696791" cy="1130590"/>
          </a:xfrm>
          <a:prstGeom prst="rect">
            <a:avLst/>
          </a:prstGeom>
        </p:spPr>
      </p:pic>
      <p:pic>
        <p:nvPicPr>
          <p:cNvPr id="4" name="Рисунок 3">
            <a:extLst>
              <a:ext uri="{FF2B5EF4-FFF2-40B4-BE49-F238E27FC236}">
                <a16:creationId xmlns:a16="http://schemas.microsoft.com/office/drawing/2014/main" id="{D2B332F0-598F-4508-ABB9-D4C0001E4CDF}"/>
              </a:ext>
            </a:extLst>
          </p:cNvPr>
          <p:cNvPicPr>
            <a:picLocks noChangeAspect="1"/>
          </p:cNvPicPr>
          <p:nvPr/>
        </p:nvPicPr>
        <p:blipFill>
          <a:blip r:embed="rId5"/>
          <a:stretch>
            <a:fillRect/>
          </a:stretch>
        </p:blipFill>
        <p:spPr>
          <a:xfrm>
            <a:off x="453733" y="4725918"/>
            <a:ext cx="1575748" cy="1131769"/>
          </a:xfrm>
          <a:prstGeom prst="rect">
            <a:avLst/>
          </a:prstGeom>
        </p:spPr>
      </p:pic>
      <p:sp>
        <p:nvSpPr>
          <p:cNvPr id="15" name="TextBox 14">
            <a:extLst>
              <a:ext uri="{FF2B5EF4-FFF2-40B4-BE49-F238E27FC236}">
                <a16:creationId xmlns:a16="http://schemas.microsoft.com/office/drawing/2014/main" id="{88C56FA6-D1B7-42EB-8CF2-D15FC425BD9D}"/>
              </a:ext>
            </a:extLst>
          </p:cNvPr>
          <p:cNvSpPr txBox="1"/>
          <p:nvPr/>
        </p:nvSpPr>
        <p:spPr>
          <a:xfrm>
            <a:off x="2067715" y="4636890"/>
            <a:ext cx="12136400" cy="830997"/>
          </a:xfrm>
          <a:prstGeom prst="rect">
            <a:avLst/>
          </a:prstGeom>
          <a:noFill/>
        </p:spPr>
        <p:txBody>
          <a:bodyPr wrap="square">
            <a:spAutoFit/>
          </a:bodyPr>
          <a:lstStyle/>
          <a:p>
            <a:endParaRPr lang="ru-RU" sz="1600" b="1" dirty="0">
              <a:solidFill>
                <a:schemeClr val="accent3">
                  <a:lumMod val="50000"/>
                </a:schemeClr>
              </a:solidFill>
              <a:latin typeface="Times New Roman" panose="02020603050405020304" pitchFamily="18" charset="0"/>
              <a:cs typeface="Times New Roman" panose="02020603050405020304" pitchFamily="18" charset="0"/>
            </a:endParaRPr>
          </a:p>
          <a:p>
            <a:r>
              <a:rPr lang="ru-RU" sz="1400" dirty="0">
                <a:solidFill>
                  <a:schemeClr val="accent3">
                    <a:lumMod val="50000"/>
                  </a:schemeClr>
                </a:solidFill>
                <a:latin typeface="Times New Roman" panose="02020603050405020304" pitchFamily="18" charset="0"/>
                <a:cs typeface="Times New Roman" panose="02020603050405020304" pitchFamily="18" charset="0"/>
              </a:rPr>
              <a:t>5 июня 2025, г. Москва</a:t>
            </a:r>
          </a:p>
          <a:p>
            <a:r>
              <a:rPr lang="ru-RU" sz="1600" b="1" i="0" u="none" strike="noStrike" baseline="0" dirty="0">
                <a:solidFill>
                  <a:schemeClr val="accent3">
                    <a:lumMod val="50000"/>
                  </a:schemeClr>
                </a:solidFill>
                <a:latin typeface="Times New Roman" panose="02020603050405020304" pitchFamily="18" charset="0"/>
              </a:rPr>
              <a:t>ОТКРЫТИЕ СОТРУДНИЧАЮЩЕГО ЦЕНТРА ВОЗ ПО ОБУЧЕНИЮ ПАЛЛИАТИВНОЙ ПОМОЩИ </a:t>
            </a:r>
            <a:endParaRPr lang="ru-RU" sz="1600" b="0" i="0" u="none" strike="noStrike" baseline="0" dirty="0">
              <a:solidFill>
                <a:schemeClr val="accent3">
                  <a:lumMod val="50000"/>
                </a:schemeClr>
              </a:solidFill>
              <a:latin typeface="Times New Roman" panose="02020603050405020304" pitchFamily="18" charset="0"/>
            </a:endParaRPr>
          </a:p>
        </p:txBody>
      </p:sp>
      <p:sp>
        <p:nvSpPr>
          <p:cNvPr id="17" name="TextBox 16">
            <a:extLst>
              <a:ext uri="{FF2B5EF4-FFF2-40B4-BE49-F238E27FC236}">
                <a16:creationId xmlns:a16="http://schemas.microsoft.com/office/drawing/2014/main" id="{010744BA-9705-43C7-9ECB-7A8CB4EB1AB6}"/>
              </a:ext>
            </a:extLst>
          </p:cNvPr>
          <p:cNvSpPr txBox="1"/>
          <p:nvPr/>
        </p:nvSpPr>
        <p:spPr>
          <a:xfrm>
            <a:off x="2253653" y="5466065"/>
            <a:ext cx="12247897" cy="280270"/>
          </a:xfrm>
          <a:prstGeom prst="rect">
            <a:avLst/>
          </a:prstGeom>
          <a:noFill/>
        </p:spPr>
        <p:txBody>
          <a:bodyPr wrap="square">
            <a:spAutoFit/>
          </a:bodyPr>
          <a:lstStyle/>
          <a:p>
            <a:pPr>
              <a:lnSpc>
                <a:spcPct val="107000"/>
              </a:lnSpc>
              <a:spcAft>
                <a:spcPts val="0"/>
              </a:spcAft>
            </a:pPr>
            <a:r>
              <a:rPr lang="ru-RU" sz="1200" dirty="0">
                <a:solidFill>
                  <a:schemeClr val="accent3">
                    <a:lumMod val="50000"/>
                  </a:schemeClr>
                </a:solidFill>
                <a:effectLst/>
                <a:latin typeface="Times New Roman" panose="02020603050405020304" pitchFamily="18" charset="0"/>
                <a:ea typeface="Times New Roman" panose="02020603050405020304" pitchFamily="18" charset="0"/>
              </a:rPr>
              <a:t>ВСЕМИРНАЯ ОРГАНИЗАЦИЯ ЗДРАВООХРАНЕНИЯ ЕВРОПЕЙСКОЕ РЕГИОНАЛЬНОЕ БЮРО</a:t>
            </a:r>
            <a:endParaRPr lang="ru-RU" sz="1200" dirty="0">
              <a:solidFill>
                <a:schemeClr val="accent3">
                  <a:lumMod val="50000"/>
                </a:schemeClr>
              </a:solidFill>
              <a:effectLst/>
              <a:latin typeface="Calibri" panose="020F0502020204030204" pitchFamily="34" charset="0"/>
              <a:ea typeface="Calibri" panose="020F0502020204030204" pitchFamily="34" charset="0"/>
            </a:endParaRPr>
          </a:p>
        </p:txBody>
      </p:sp>
      <p:sp>
        <p:nvSpPr>
          <p:cNvPr id="18" name="TextBox 17">
            <a:extLst>
              <a:ext uri="{FF2B5EF4-FFF2-40B4-BE49-F238E27FC236}">
                <a16:creationId xmlns:a16="http://schemas.microsoft.com/office/drawing/2014/main" id="{7A216B7A-5E77-4966-8BA0-5D357777F9E4}"/>
              </a:ext>
            </a:extLst>
          </p:cNvPr>
          <p:cNvSpPr txBox="1"/>
          <p:nvPr/>
        </p:nvSpPr>
        <p:spPr>
          <a:xfrm>
            <a:off x="491967" y="5857687"/>
            <a:ext cx="13826706" cy="2204642"/>
          </a:xfrm>
          <a:prstGeom prst="rect">
            <a:avLst/>
          </a:prstGeom>
          <a:noFill/>
        </p:spPr>
        <p:txBody>
          <a:bodyPr wrap="square">
            <a:spAutoFit/>
          </a:bodyPr>
          <a:lstStyle/>
          <a:p>
            <a:pPr marL="0" marR="0" lvl="0" indent="0" algn="l" defTabSz="914354" rtl="0" eaLnBrk="1" fontAlgn="auto" latinLnBrk="0" hangingPunct="1">
              <a:lnSpc>
                <a:spcPct val="107000"/>
              </a:lnSpc>
              <a:spcBef>
                <a:spcPts val="0"/>
              </a:spcBef>
              <a:spcAft>
                <a:spcPts val="0"/>
              </a:spcAft>
              <a:buClrTx/>
              <a:buSzTx/>
              <a:buFontTx/>
              <a:buNone/>
              <a:tabLst/>
              <a:defRPr/>
            </a:pPr>
            <a:r>
              <a:rPr kumimoji="0" lang="ru-RU" sz="1200" b="0" i="0" u="none" strike="noStrike" kern="1200" cap="none" spc="0" normalizeH="0" baseline="0" noProof="0" dirty="0">
                <a:ln>
                  <a:noFill/>
                </a:ln>
                <a:solidFill>
                  <a:srgbClr val="1A1A1A"/>
                </a:solidFill>
                <a:effectLst/>
                <a:uLnTx/>
                <a:uFillTx/>
                <a:latin typeface="Times New Roman" panose="02020603050405020304" pitchFamily="18" charset="0"/>
                <a:ea typeface="Times New Roman" panose="02020603050405020304" pitchFamily="18" charset="0"/>
                <a:cs typeface="+mn-cs"/>
              </a:rPr>
              <a:t>Уважаемая профессор Невзорова,</a:t>
            </a:r>
            <a:endParaRPr kumimoji="0" lang="ru-RU"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354" rtl="0" eaLnBrk="1" fontAlgn="auto" latinLnBrk="0" hangingPunct="1">
              <a:lnSpc>
                <a:spcPct val="107000"/>
              </a:lnSpc>
              <a:spcBef>
                <a:spcPts val="0"/>
              </a:spcBef>
              <a:spcAft>
                <a:spcPts val="0"/>
              </a:spcAft>
              <a:buClrTx/>
              <a:buSzTx/>
              <a:buFontTx/>
              <a:buNone/>
              <a:tabLst/>
              <a:defRPr/>
            </a:pPr>
            <a:r>
              <a:rPr kumimoji="0" lang="ru-RU" sz="1200" b="0" i="0" u="none" strike="noStrike" kern="1200" cap="none" spc="0" normalizeH="0" baseline="0" noProof="0" dirty="0">
                <a:ln>
                  <a:noFill/>
                </a:ln>
                <a:solidFill>
                  <a:srgbClr val="1A1A1A"/>
                </a:solidFill>
                <a:effectLst/>
                <a:uLnTx/>
                <a:uFillTx/>
                <a:latin typeface="Times New Roman" panose="02020603050405020304" pitchFamily="18" charset="0"/>
                <a:ea typeface="Times New Roman" panose="02020603050405020304" pitchFamily="18" charset="0"/>
                <a:cs typeface="+mn-cs"/>
              </a:rPr>
              <a:t> </a:t>
            </a:r>
            <a:endParaRPr kumimoji="0" lang="ru-RU"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srgbClr val="1A1A1A"/>
                </a:solidFill>
                <a:effectLst/>
                <a:uLnTx/>
                <a:uFillTx/>
                <a:latin typeface="Times New Roman" panose="02020603050405020304" pitchFamily="18" charset="0"/>
                <a:ea typeface="Times New Roman" panose="02020603050405020304" pitchFamily="18" charset="0"/>
                <a:cs typeface="+mn-cs"/>
              </a:rPr>
              <a:t>Я рад сообщить вам, что ВОЗ назначила Федеральный научно-практический центр паллиативной медицинской помощи, Федеральное государственное автономное образовательное учреждение высшего образования Первый Московский государственный медицинский университет Министерства здравоохранения Российской Федерации им. И.M. Сеченова  (Сеченовский Университет) в качестве Центра сотрудничества ВОЗ по обучению в области паллиативной помощи, под номером ссылки ВОЗ RUS-l4l. Как было ранее согласовано, вы и доктор Анастасия Устинова будете выступать в качестве руководителей Центра.</a:t>
            </a:r>
          </a:p>
          <a:p>
            <a:pPr marL="0" marR="0" lvl="0" indent="0" algn="l" defTabSz="914354" rtl="0" eaLnBrk="1" fontAlgn="auto" latinLnBrk="0" hangingPunct="1">
              <a:lnSpc>
                <a:spcPct val="107000"/>
              </a:lnSpc>
              <a:spcBef>
                <a:spcPts val="0"/>
              </a:spcBef>
              <a:spcAft>
                <a:spcPts val="0"/>
              </a:spcAft>
              <a:buClrTx/>
              <a:buSzTx/>
              <a:buFontTx/>
              <a:buNone/>
              <a:tabLst/>
              <a:defRPr/>
            </a:pPr>
            <a:endParaRPr kumimoji="0" lang="ru-RU" sz="1200" b="0" i="0" u="none" strike="noStrike" kern="1200" cap="none" spc="0" normalizeH="0" baseline="0" noProof="0" dirty="0">
              <a:ln>
                <a:noFill/>
              </a:ln>
              <a:solidFill>
                <a:srgbClr val="1A1A1A"/>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354" rtl="0" eaLnBrk="1" fontAlgn="auto" latinLnBrk="0" hangingPunct="1">
              <a:lnSpc>
                <a:spcPct val="107000"/>
              </a:lnSpc>
              <a:spcBef>
                <a:spcPts val="0"/>
              </a:spcBef>
              <a:spcAft>
                <a:spcPts val="0"/>
              </a:spcAft>
              <a:buClrTx/>
              <a:buSzTx/>
              <a:buFontTx/>
              <a:buNone/>
              <a:tabLst/>
              <a:defRPr/>
            </a:pPr>
            <a:r>
              <a:rPr kumimoji="0" lang="ru-RU" sz="1200" b="0" i="0" u="none" strike="noStrike" kern="1200" cap="none" spc="0" normalizeH="0" baseline="0" noProof="0" dirty="0">
                <a:ln>
                  <a:noFill/>
                </a:ln>
                <a:solidFill>
                  <a:srgbClr val="1A1A1A"/>
                </a:solidFill>
                <a:effectLst/>
                <a:uLnTx/>
                <a:uFillTx/>
                <a:latin typeface="Times New Roman" panose="02020603050405020304" pitchFamily="18" charset="0"/>
                <a:ea typeface="Times New Roman" panose="02020603050405020304" pitchFamily="18" charset="0"/>
                <a:cs typeface="+mn-cs"/>
              </a:rPr>
              <a:t>Я с нетерпением жду нашего успешного сотрудничества.</a:t>
            </a:r>
            <a:endParaRPr kumimoji="0" lang="ru-RU"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354" rtl="0" eaLnBrk="1" fontAlgn="auto" latinLnBrk="0" hangingPunct="1">
              <a:lnSpc>
                <a:spcPct val="107000"/>
              </a:lnSpc>
              <a:spcBef>
                <a:spcPts val="0"/>
              </a:spcBef>
              <a:spcAft>
                <a:spcPts val="0"/>
              </a:spcAft>
              <a:buClrTx/>
              <a:buSzTx/>
              <a:buFontTx/>
              <a:buNone/>
              <a:tabLst/>
              <a:defRPr/>
            </a:pPr>
            <a:r>
              <a:rPr kumimoji="0" lang="ru-RU" sz="1200" b="0" i="0" u="none" strike="noStrike" kern="1200" cap="none" spc="0" normalizeH="0" baseline="0" noProof="0" dirty="0">
                <a:ln>
                  <a:noFill/>
                </a:ln>
                <a:solidFill>
                  <a:srgbClr val="1A1A1A"/>
                </a:solidFill>
                <a:effectLst/>
                <a:uLnTx/>
                <a:uFillTx/>
                <a:latin typeface="Times New Roman" panose="02020603050405020304" pitchFamily="18" charset="0"/>
                <a:ea typeface="Times New Roman" panose="02020603050405020304" pitchFamily="18" charset="0"/>
                <a:cs typeface="+mn-cs"/>
              </a:rPr>
              <a:t>С уважением,</a:t>
            </a:r>
            <a:endParaRPr kumimoji="0" lang="ru-RU"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354" rtl="0" eaLnBrk="1" fontAlgn="auto" latinLnBrk="0" hangingPunct="1">
              <a:lnSpc>
                <a:spcPct val="107000"/>
              </a:lnSpc>
              <a:spcBef>
                <a:spcPts val="0"/>
              </a:spcBef>
              <a:spcAft>
                <a:spcPts val="0"/>
              </a:spcAft>
              <a:buClrTx/>
              <a:buSzTx/>
              <a:buFontTx/>
              <a:buNone/>
              <a:tabLst/>
              <a:defRPr/>
            </a:pPr>
            <a:r>
              <a:rPr kumimoji="0" lang="ru-RU" sz="1200" b="0" i="0" u="none" strike="noStrike" kern="1200" cap="none" spc="0" normalizeH="0" baseline="0" noProof="0" dirty="0">
                <a:ln>
                  <a:noFill/>
                </a:ln>
                <a:solidFill>
                  <a:srgbClr val="1A1A1A"/>
                </a:solidFill>
                <a:effectLst/>
                <a:uLnTx/>
                <a:uFillTx/>
                <a:latin typeface="Times New Roman" panose="02020603050405020304" pitchFamily="18" charset="0"/>
                <a:ea typeface="Times New Roman" panose="02020603050405020304" pitchFamily="18" charset="0"/>
                <a:cs typeface="+mn-cs"/>
              </a:rPr>
              <a:t>Д-р Ханс </a:t>
            </a:r>
            <a:r>
              <a:rPr kumimoji="0" lang="ru-RU" sz="1200" b="0" i="0" u="none" strike="noStrike" kern="1200" cap="none" spc="0" normalizeH="0" baseline="0" noProof="0" dirty="0" err="1">
                <a:ln>
                  <a:noFill/>
                </a:ln>
                <a:solidFill>
                  <a:srgbClr val="1A1A1A"/>
                </a:solidFill>
                <a:effectLst/>
                <a:uLnTx/>
                <a:uFillTx/>
                <a:latin typeface="Times New Roman" panose="02020603050405020304" pitchFamily="18" charset="0"/>
                <a:ea typeface="Times New Roman" panose="02020603050405020304" pitchFamily="18" charset="0"/>
                <a:cs typeface="+mn-cs"/>
              </a:rPr>
              <a:t>Хенн</a:t>
            </a:r>
            <a:r>
              <a:rPr kumimoji="0" lang="ru-RU" sz="1200" b="0" i="0" u="none" strike="noStrike" kern="1200" cap="none" spc="0" normalizeH="0" baseline="0" noProof="0" dirty="0">
                <a:ln>
                  <a:noFill/>
                </a:ln>
                <a:solidFill>
                  <a:srgbClr val="1A1A1A"/>
                </a:solidFill>
                <a:effectLst/>
                <a:uLnTx/>
                <a:uFillTx/>
                <a:latin typeface="Times New Roman" panose="02020603050405020304" pitchFamily="18" charset="0"/>
                <a:ea typeface="Times New Roman" panose="02020603050405020304" pitchFamily="18" charset="0"/>
                <a:cs typeface="+mn-cs"/>
              </a:rPr>
              <a:t> П. </a:t>
            </a:r>
            <a:r>
              <a:rPr kumimoji="0" lang="ru-RU" sz="1200" b="0" i="0" u="none" strike="noStrike" kern="1200" cap="none" spc="0" normalizeH="0" baseline="0" noProof="0" dirty="0" err="1">
                <a:ln>
                  <a:noFill/>
                </a:ln>
                <a:solidFill>
                  <a:srgbClr val="1A1A1A"/>
                </a:solidFill>
                <a:effectLst/>
                <a:uLnTx/>
                <a:uFillTx/>
                <a:latin typeface="Times New Roman" panose="02020603050405020304" pitchFamily="18" charset="0"/>
                <a:ea typeface="Times New Roman" panose="02020603050405020304" pitchFamily="18" charset="0"/>
                <a:cs typeface="+mn-cs"/>
              </a:rPr>
              <a:t>Клуге</a:t>
            </a:r>
            <a:endParaRPr kumimoji="0" lang="ru-RU"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354" rtl="0" eaLnBrk="1" fontAlgn="auto" latinLnBrk="0" hangingPunct="1">
              <a:lnSpc>
                <a:spcPct val="107000"/>
              </a:lnSpc>
              <a:spcBef>
                <a:spcPts val="0"/>
              </a:spcBef>
              <a:spcAft>
                <a:spcPts val="0"/>
              </a:spcAft>
              <a:buClrTx/>
              <a:buSzTx/>
              <a:buFontTx/>
              <a:buNone/>
              <a:tabLst/>
              <a:defRPr/>
            </a:pPr>
            <a:r>
              <a:rPr kumimoji="0" lang="ru-RU" sz="1200" b="0" i="0" u="none" strike="noStrike" kern="1200" cap="none" spc="0" normalizeH="0" baseline="0" noProof="0" dirty="0">
                <a:ln>
                  <a:noFill/>
                </a:ln>
                <a:solidFill>
                  <a:srgbClr val="1A1A1A"/>
                </a:solidFill>
                <a:effectLst/>
                <a:uLnTx/>
                <a:uFillTx/>
                <a:latin typeface="Times New Roman" panose="02020603050405020304" pitchFamily="18" charset="0"/>
                <a:ea typeface="Times New Roman" panose="02020603050405020304" pitchFamily="18" charset="0"/>
                <a:cs typeface="+mn-cs"/>
              </a:rPr>
              <a:t>Региональный директор</a:t>
            </a:r>
            <a:endParaRPr kumimoji="0" lang="ru-RU"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p:txBody>
      </p:sp>
      <p:cxnSp>
        <p:nvCxnSpPr>
          <p:cNvPr id="20" name="Прямая соединительная линия 19">
            <a:extLst>
              <a:ext uri="{FF2B5EF4-FFF2-40B4-BE49-F238E27FC236}">
                <a16:creationId xmlns:a16="http://schemas.microsoft.com/office/drawing/2014/main" id="{2841FC5A-4FB6-42EB-B60D-875B94F033F7}"/>
              </a:ext>
            </a:extLst>
          </p:cNvPr>
          <p:cNvCxnSpPr>
            <a:cxnSpLocks/>
          </p:cNvCxnSpPr>
          <p:nvPr/>
        </p:nvCxnSpPr>
        <p:spPr>
          <a:xfrm>
            <a:off x="491967" y="4592233"/>
            <a:ext cx="13826706" cy="0"/>
          </a:xfrm>
          <a:prstGeom prst="line">
            <a:avLst/>
          </a:prstGeom>
          <a:ln w="38100"/>
        </p:spPr>
        <p:style>
          <a:lnRef idx="1">
            <a:schemeClr val="accent3"/>
          </a:lnRef>
          <a:fillRef idx="0">
            <a:schemeClr val="accent3"/>
          </a:fillRef>
          <a:effectRef idx="0">
            <a:schemeClr val="accent3"/>
          </a:effectRef>
          <a:fontRef idx="minor">
            <a:schemeClr val="tx1"/>
          </a:fontRef>
        </p:style>
      </p:cxnSp>
      <p:pic>
        <p:nvPicPr>
          <p:cNvPr id="16" name="Picture 2" descr="C:\Users\ПК-16\Desktop\АНО_Паллиатив без границ_\ЛОГОТИП\ЛОГО на русском яз\цветной\jpeg\rus_color_symbol.jpg">
            <a:extLst>
              <a:ext uri="{FF2B5EF4-FFF2-40B4-BE49-F238E27FC236}">
                <a16:creationId xmlns:a16="http://schemas.microsoft.com/office/drawing/2014/main" id="{54FB83A8-7B45-4C41-B3DD-34D4F1D2458F}"/>
              </a:ext>
            </a:extLst>
          </p:cNvPr>
          <p:cNvPicPr>
            <a:picLocks noChangeAspect="1" noChangeArrowheads="1"/>
          </p:cNvPicPr>
          <p:nvPr/>
        </p:nvPicPr>
        <p:blipFill>
          <a:blip r:embed="rId6"/>
          <a:srcRect/>
          <a:stretch>
            <a:fillRect/>
          </a:stretch>
        </p:blipFill>
        <p:spPr bwMode="auto">
          <a:xfrm>
            <a:off x="13304387" y="0"/>
            <a:ext cx="1309255" cy="1309255"/>
          </a:xfrm>
          <a:prstGeom prst="rect">
            <a:avLst/>
          </a:prstGeom>
          <a:noFill/>
        </p:spPr>
      </p:pic>
    </p:spTree>
    <p:extLst>
      <p:ext uri="{BB962C8B-B14F-4D97-AF65-F5344CB8AC3E}">
        <p14:creationId xmlns:p14="http://schemas.microsoft.com/office/powerpoint/2010/main" val="8617204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375859" y="549174"/>
            <a:ext cx="7375088" cy="409813"/>
          </a:xfrm>
          <a:prstGeom prst="rect">
            <a:avLst/>
          </a:prstGeom>
          <a:noFill/>
          <a:ln/>
        </p:spPr>
        <p:txBody>
          <a:bodyPr wrap="none" lIns="0" tIns="0" rIns="0" bIns="0" rtlCol="0" anchor="t"/>
          <a:lstStyle/>
          <a:p>
            <a:pPr marL="0" indent="0" algn="l">
              <a:lnSpc>
                <a:spcPts val="3200"/>
              </a:lnSpc>
              <a:buNone/>
            </a:pPr>
            <a:r>
              <a:rPr lang="ru-RU" sz="4000" dirty="0">
                <a:solidFill>
                  <a:schemeClr val="accent3">
                    <a:lumMod val="75000"/>
                  </a:schemeClr>
                </a:solidFill>
                <a:latin typeface="Bitter Medium" pitchFamily="34" charset="0"/>
                <a:ea typeface="Bitter Medium" pitchFamily="34" charset="-122"/>
                <a:cs typeface="Bitter Medium" pitchFamily="34" charset="-120"/>
              </a:rPr>
              <a:t>Цель </a:t>
            </a:r>
            <a:r>
              <a:rPr lang="en-US" sz="4000" dirty="0">
                <a:solidFill>
                  <a:schemeClr val="accent3">
                    <a:lumMod val="75000"/>
                  </a:schemeClr>
                </a:solidFill>
                <a:latin typeface="Bitter Medium" pitchFamily="34" charset="0"/>
                <a:ea typeface="Bitter Medium" pitchFamily="34" charset="-122"/>
                <a:cs typeface="Bitter Medium" pitchFamily="34" charset="-120"/>
              </a:rPr>
              <a:t>создания организации</a:t>
            </a:r>
            <a:endParaRPr lang="en-US" sz="4000" dirty="0">
              <a:solidFill>
                <a:schemeClr val="accent3">
                  <a:lumMod val="75000"/>
                </a:schemeClr>
              </a:solidFill>
            </a:endParaRPr>
          </a:p>
        </p:txBody>
      </p:sp>
      <p:graphicFrame>
        <p:nvGraphicFramePr>
          <p:cNvPr id="4" name="Схема 3">
            <a:extLst>
              <a:ext uri="{FF2B5EF4-FFF2-40B4-BE49-F238E27FC236}">
                <a16:creationId xmlns:a16="http://schemas.microsoft.com/office/drawing/2014/main" id="{1B147327-7B24-4FC2-A813-9021A76F21C6}"/>
              </a:ext>
            </a:extLst>
          </p:cNvPr>
          <p:cNvGraphicFramePr/>
          <p:nvPr>
            <p:extLst>
              <p:ext uri="{D42A27DB-BD31-4B8C-83A1-F6EECF244321}">
                <p14:modId xmlns:p14="http://schemas.microsoft.com/office/powerpoint/2010/main" val="2947216440"/>
              </p:ext>
            </p:extLst>
          </p:nvPr>
        </p:nvGraphicFramePr>
        <p:xfrm>
          <a:off x="1049482" y="2276149"/>
          <a:ext cx="5351318" cy="50475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Text 11"/>
          <p:cNvSpPr/>
          <p:nvPr/>
        </p:nvSpPr>
        <p:spPr>
          <a:xfrm>
            <a:off x="458986" y="8599289"/>
            <a:ext cx="13712428" cy="209907"/>
          </a:xfrm>
          <a:prstGeom prst="rect">
            <a:avLst/>
          </a:prstGeom>
          <a:noFill/>
          <a:ln/>
        </p:spPr>
        <p:txBody>
          <a:bodyPr wrap="none" lIns="0" tIns="0" rIns="0" bIns="0" rtlCol="0" anchor="t"/>
          <a:lstStyle/>
          <a:p>
            <a:pPr marL="0" indent="0" algn="l">
              <a:lnSpc>
                <a:spcPts val="1650"/>
              </a:lnSpc>
              <a:buNone/>
            </a:pPr>
            <a:endParaRPr lang="en-US" sz="1000" dirty="0"/>
          </a:p>
        </p:txBody>
      </p:sp>
      <p:sp>
        <p:nvSpPr>
          <p:cNvPr id="19" name="Text 12"/>
          <p:cNvSpPr/>
          <p:nvPr/>
        </p:nvSpPr>
        <p:spPr>
          <a:xfrm>
            <a:off x="458986" y="8956715"/>
            <a:ext cx="13712428" cy="209907"/>
          </a:xfrm>
          <a:prstGeom prst="rect">
            <a:avLst/>
          </a:prstGeom>
          <a:noFill/>
          <a:ln/>
        </p:spPr>
        <p:txBody>
          <a:bodyPr wrap="none" lIns="0" tIns="0" rIns="0" bIns="0" rtlCol="0" anchor="t"/>
          <a:lstStyle/>
          <a:p>
            <a:pPr marL="0" indent="0" algn="l">
              <a:lnSpc>
                <a:spcPts val="1650"/>
              </a:lnSpc>
              <a:buNone/>
            </a:pPr>
            <a:endParaRPr lang="en-US" sz="1000" dirty="0"/>
          </a:p>
        </p:txBody>
      </p:sp>
      <p:sp>
        <p:nvSpPr>
          <p:cNvPr id="20" name="Text 13"/>
          <p:cNvSpPr/>
          <p:nvPr/>
        </p:nvSpPr>
        <p:spPr>
          <a:xfrm>
            <a:off x="458986" y="9314140"/>
            <a:ext cx="13712428" cy="209907"/>
          </a:xfrm>
          <a:prstGeom prst="rect">
            <a:avLst/>
          </a:prstGeom>
          <a:noFill/>
          <a:ln/>
        </p:spPr>
        <p:txBody>
          <a:bodyPr wrap="none" lIns="0" tIns="0" rIns="0" bIns="0" rtlCol="0" anchor="t"/>
          <a:lstStyle/>
          <a:p>
            <a:pPr marL="0" indent="0" algn="l">
              <a:lnSpc>
                <a:spcPts val="1650"/>
              </a:lnSpc>
              <a:buNone/>
            </a:pPr>
            <a:endParaRPr lang="en-US" sz="1000" dirty="0"/>
          </a:p>
        </p:txBody>
      </p:sp>
      <p:sp>
        <p:nvSpPr>
          <p:cNvPr id="5" name="TextBox 4">
            <a:extLst>
              <a:ext uri="{FF2B5EF4-FFF2-40B4-BE49-F238E27FC236}">
                <a16:creationId xmlns:a16="http://schemas.microsoft.com/office/drawing/2014/main" id="{CC2F6E80-9F77-4AA2-A020-5D33483B0E3A}"/>
              </a:ext>
            </a:extLst>
          </p:cNvPr>
          <p:cNvSpPr txBox="1"/>
          <p:nvPr/>
        </p:nvSpPr>
        <p:spPr>
          <a:xfrm>
            <a:off x="6997885" y="1964780"/>
            <a:ext cx="6734316" cy="6027291"/>
          </a:xfrm>
          <a:prstGeom prst="rect">
            <a:avLst/>
          </a:prstGeom>
          <a:noFill/>
        </p:spPr>
        <p:txBody>
          <a:bodyPr wrap="square" rtlCol="0">
            <a:spAutoFit/>
          </a:bodyPr>
          <a:lstStyle/>
          <a:p>
            <a:pPr marL="285750" indent="-285750">
              <a:lnSpc>
                <a:spcPts val="1950"/>
              </a:lnSpc>
              <a:buFont typeface="Wingdings" panose="05000000000000000000" pitchFamily="2" charset="2"/>
              <a:buChar char="ü"/>
            </a:pPr>
            <a:r>
              <a:rPr lang="ru-RU" sz="2000" b="1" i="1" dirty="0">
                <a:solidFill>
                  <a:schemeClr val="accent3">
                    <a:lumMod val="75000"/>
                  </a:schemeClr>
                </a:solidFill>
                <a:latin typeface="Times New Roman" panose="02020603050405020304" pitchFamily="18" charset="0"/>
                <a:ea typeface="Open Sans" pitchFamily="34" charset="-122"/>
                <a:cs typeface="Times New Roman" panose="02020603050405020304" pitchFamily="18" charset="0"/>
              </a:rPr>
              <a:t>Распространение и применение </a:t>
            </a:r>
            <a:r>
              <a:rPr lang="en-US" sz="2000" b="1" i="1" dirty="0">
                <a:solidFill>
                  <a:schemeClr val="accent3">
                    <a:lumMod val="75000"/>
                  </a:schemeClr>
                </a:solidFill>
                <a:latin typeface="Times New Roman" panose="02020603050405020304" pitchFamily="18" charset="0"/>
                <a:ea typeface="Open Sans" pitchFamily="34" charset="-122"/>
                <a:cs typeface="Times New Roman" panose="02020603050405020304" pitchFamily="18" charset="0"/>
              </a:rPr>
              <a:t>успешного национального опыта, в том числе по внедрению новых форм лекарственных </a:t>
            </a:r>
            <a:r>
              <a:rPr lang="ru-RU" sz="2000" b="1" i="1" dirty="0">
                <a:solidFill>
                  <a:schemeClr val="accent3">
                    <a:lumMod val="75000"/>
                  </a:schemeClr>
                </a:solidFill>
                <a:latin typeface="Times New Roman" panose="02020603050405020304" pitchFamily="18" charset="0"/>
                <a:ea typeface="Open Sans" pitchFamily="34" charset="-122"/>
                <a:cs typeface="Times New Roman" panose="02020603050405020304" pitchFamily="18" charset="0"/>
              </a:rPr>
              <a:t>п</a:t>
            </a:r>
            <a:r>
              <a:rPr lang="en-US" sz="2000" b="1" i="1" dirty="0">
                <a:solidFill>
                  <a:schemeClr val="accent3">
                    <a:lumMod val="75000"/>
                  </a:schemeClr>
                </a:solidFill>
                <a:latin typeface="Times New Roman" panose="02020603050405020304" pitchFamily="18" charset="0"/>
                <a:ea typeface="Open Sans" pitchFamily="34" charset="-122"/>
                <a:cs typeface="Times New Roman" panose="02020603050405020304" pitchFamily="18" charset="0"/>
              </a:rPr>
              <a:t>репаратов</a:t>
            </a:r>
            <a:r>
              <a:rPr lang="ru-RU" sz="2000" b="1" i="1" dirty="0">
                <a:solidFill>
                  <a:schemeClr val="accent3">
                    <a:lumMod val="75000"/>
                  </a:schemeClr>
                </a:solidFill>
                <a:latin typeface="Times New Roman" panose="02020603050405020304" pitchFamily="18" charset="0"/>
                <a:ea typeface="Open Sans" pitchFamily="34" charset="-122"/>
                <a:cs typeface="Times New Roman" panose="02020603050405020304" pitchFamily="18" charset="0"/>
              </a:rPr>
              <a:t> </a:t>
            </a:r>
            <a:r>
              <a:rPr lang="en-US" sz="2000" b="1" i="1" dirty="0">
                <a:solidFill>
                  <a:schemeClr val="accent3">
                    <a:lumMod val="75000"/>
                  </a:schemeClr>
                </a:solidFill>
                <a:latin typeface="Times New Roman" panose="02020603050405020304" pitchFamily="18" charset="0"/>
                <a:ea typeface="Open Sans" pitchFamily="34" charset="-122"/>
                <a:cs typeface="Times New Roman" panose="02020603050405020304" pitchFamily="18" charset="0"/>
              </a:rPr>
              <a:t>и медицинских изделий</a:t>
            </a:r>
            <a:endParaRPr lang="ru-RU" sz="2000" b="1" i="1" dirty="0">
              <a:solidFill>
                <a:schemeClr val="accent3">
                  <a:lumMod val="75000"/>
                </a:schemeClr>
              </a:solidFill>
              <a:latin typeface="Times New Roman" panose="02020603050405020304" pitchFamily="18" charset="0"/>
              <a:ea typeface="Open Sans" pitchFamily="34" charset="-122"/>
              <a:cs typeface="Times New Roman" panose="02020603050405020304" pitchFamily="18" charset="0"/>
            </a:endParaRPr>
          </a:p>
          <a:p>
            <a:pPr>
              <a:lnSpc>
                <a:spcPts val="1950"/>
              </a:lnSpc>
            </a:pPr>
            <a:endParaRPr lang="ru-RU" sz="2000" b="1" i="1" dirty="0">
              <a:solidFill>
                <a:schemeClr val="accent3">
                  <a:lumMod val="75000"/>
                </a:schemeClr>
              </a:solidFill>
              <a:latin typeface="Times New Roman" panose="02020603050405020304" pitchFamily="18" charset="0"/>
              <a:ea typeface="Open Sans" pitchFamily="34" charset="-122"/>
              <a:cs typeface="Times New Roman" panose="02020603050405020304" pitchFamily="18" charset="0"/>
            </a:endParaRPr>
          </a:p>
          <a:p>
            <a:pPr>
              <a:lnSpc>
                <a:spcPts val="1950"/>
              </a:lnSpc>
            </a:pPr>
            <a:endParaRPr lang="ru-RU" sz="2000" b="1" i="1" dirty="0">
              <a:solidFill>
                <a:schemeClr val="accent3">
                  <a:lumMod val="75000"/>
                </a:schemeClr>
              </a:solidFill>
              <a:latin typeface="Times New Roman" panose="02020603050405020304" pitchFamily="18" charset="0"/>
              <a:ea typeface="Open Sans" pitchFamily="34" charset="-122"/>
              <a:cs typeface="Times New Roman" panose="02020603050405020304" pitchFamily="18" charset="0"/>
            </a:endParaRPr>
          </a:p>
          <a:p>
            <a:pPr marL="285750" indent="-285750">
              <a:lnSpc>
                <a:spcPts val="1950"/>
              </a:lnSpc>
              <a:buFont typeface="Wingdings" panose="05000000000000000000" pitchFamily="2" charset="2"/>
              <a:buChar char="ü"/>
            </a:pPr>
            <a:r>
              <a:rPr lang="en-US" sz="2000" b="1" i="1" dirty="0">
                <a:solidFill>
                  <a:schemeClr val="accent3">
                    <a:lumMod val="75000"/>
                  </a:schemeClr>
                </a:solidFill>
                <a:latin typeface="Times New Roman" panose="02020603050405020304" pitchFamily="18" charset="0"/>
                <a:ea typeface="Open Sans" pitchFamily="34" charset="-122"/>
                <a:cs typeface="Times New Roman" panose="02020603050405020304" pitchFamily="18" charset="0"/>
              </a:rPr>
              <a:t>Разработка и внедрение эффективных страновых стратегий, программ и инициатив по развитию паллиативной помощи с учетом имеющихся ресурсов и возможностей каждой </a:t>
            </a:r>
            <a:r>
              <a:rPr lang="ru-RU" sz="2000" b="1" i="1" dirty="0">
                <a:solidFill>
                  <a:schemeClr val="accent3">
                    <a:lumMod val="75000"/>
                  </a:schemeClr>
                </a:solidFill>
                <a:latin typeface="Times New Roman" panose="02020603050405020304" pitchFamily="18" charset="0"/>
                <a:ea typeface="Open Sans" pitchFamily="34" charset="-122"/>
                <a:cs typeface="Times New Roman" panose="02020603050405020304" pitchFamily="18" charset="0"/>
              </a:rPr>
              <a:t>страны,</a:t>
            </a:r>
            <a:r>
              <a:rPr lang="en-US" sz="2000" b="1" i="1" dirty="0">
                <a:solidFill>
                  <a:schemeClr val="accent3">
                    <a:lumMod val="75000"/>
                  </a:schemeClr>
                </a:solidFill>
                <a:latin typeface="Times New Roman" panose="02020603050405020304" pitchFamily="18" charset="0"/>
                <a:ea typeface="Open Sans" pitchFamily="34" charset="-122"/>
                <a:cs typeface="Times New Roman" panose="02020603050405020304" pitchFamily="18" charset="0"/>
              </a:rPr>
              <a:t> </a:t>
            </a:r>
            <a:r>
              <a:rPr lang="ru-RU" sz="2000" b="1" i="1" dirty="0">
                <a:solidFill>
                  <a:schemeClr val="accent3">
                    <a:lumMod val="75000"/>
                  </a:schemeClr>
                </a:solidFill>
                <a:latin typeface="Times New Roman" panose="02020603050405020304" pitchFamily="18" charset="0"/>
                <a:ea typeface="Open Sans" pitchFamily="34" charset="-122"/>
                <a:cs typeface="Times New Roman" panose="02020603050405020304" pitchFamily="18" charset="0"/>
              </a:rPr>
              <a:t>а также</a:t>
            </a:r>
            <a:r>
              <a:rPr lang="en-US" sz="2000" b="1" i="1" dirty="0">
                <a:solidFill>
                  <a:schemeClr val="accent3">
                    <a:lumMod val="75000"/>
                  </a:schemeClr>
                </a:solidFill>
                <a:latin typeface="Times New Roman" panose="02020603050405020304" pitchFamily="18" charset="0"/>
                <a:ea typeface="Open Sans" pitchFamily="34" charset="-122"/>
                <a:cs typeface="Times New Roman" panose="02020603050405020304" pitchFamily="18" charset="0"/>
              </a:rPr>
              <a:t> опыта Российской </a:t>
            </a:r>
            <a:r>
              <a:rPr lang="ru-RU" sz="2000" b="1" i="1" dirty="0">
                <a:solidFill>
                  <a:schemeClr val="accent3">
                    <a:lumMod val="75000"/>
                  </a:schemeClr>
                </a:solidFill>
                <a:latin typeface="Times New Roman" panose="02020603050405020304" pitchFamily="18" charset="0"/>
                <a:ea typeface="Open Sans" pitchFamily="34" charset="-122"/>
                <a:cs typeface="Times New Roman" panose="02020603050405020304" pitchFamily="18" charset="0"/>
              </a:rPr>
              <a:t>Ф</a:t>
            </a:r>
            <a:r>
              <a:rPr lang="en-US" sz="2000" b="1" i="1" dirty="0">
                <a:solidFill>
                  <a:schemeClr val="accent3">
                    <a:lumMod val="75000"/>
                  </a:schemeClr>
                </a:solidFill>
                <a:latin typeface="Times New Roman" panose="02020603050405020304" pitchFamily="18" charset="0"/>
                <a:ea typeface="Open Sans" pitchFamily="34" charset="-122"/>
                <a:cs typeface="Times New Roman" panose="02020603050405020304" pitchFamily="18" charset="0"/>
              </a:rPr>
              <a:t>едерации</a:t>
            </a:r>
            <a:endParaRPr lang="ru-RU" sz="2000" b="1" i="1" dirty="0">
              <a:solidFill>
                <a:schemeClr val="accent3">
                  <a:lumMod val="75000"/>
                </a:schemeClr>
              </a:solidFill>
              <a:latin typeface="Times New Roman" panose="02020603050405020304" pitchFamily="18" charset="0"/>
              <a:ea typeface="Open Sans" pitchFamily="34" charset="-122"/>
              <a:cs typeface="Times New Roman" panose="02020603050405020304" pitchFamily="18" charset="0"/>
            </a:endParaRPr>
          </a:p>
          <a:p>
            <a:pPr>
              <a:lnSpc>
                <a:spcPts val="1950"/>
              </a:lnSpc>
            </a:pPr>
            <a:endParaRPr lang="ru-RU" sz="2000" b="1" i="1" dirty="0">
              <a:solidFill>
                <a:schemeClr val="accent3">
                  <a:lumMod val="75000"/>
                </a:schemeClr>
              </a:solidFill>
              <a:latin typeface="Times New Roman" panose="02020603050405020304" pitchFamily="18" charset="0"/>
              <a:ea typeface="Open Sans" pitchFamily="34" charset="-122"/>
              <a:cs typeface="Times New Roman" panose="02020603050405020304" pitchFamily="18" charset="0"/>
            </a:endParaRPr>
          </a:p>
          <a:p>
            <a:pPr>
              <a:lnSpc>
                <a:spcPts val="1950"/>
              </a:lnSpc>
            </a:pPr>
            <a:endParaRPr lang="ru-RU" sz="2000" b="1" i="1" dirty="0">
              <a:solidFill>
                <a:schemeClr val="accent3">
                  <a:lumMod val="75000"/>
                </a:schemeClr>
              </a:solidFill>
              <a:latin typeface="Times New Roman" panose="02020603050405020304" pitchFamily="18" charset="0"/>
              <a:ea typeface="Open Sans" pitchFamily="34" charset="-122"/>
              <a:cs typeface="Times New Roman" panose="02020603050405020304" pitchFamily="18" charset="0"/>
            </a:endParaRPr>
          </a:p>
          <a:p>
            <a:pPr marL="285750" indent="-285750">
              <a:lnSpc>
                <a:spcPts val="1950"/>
              </a:lnSpc>
              <a:buFont typeface="Wingdings" panose="05000000000000000000" pitchFamily="2" charset="2"/>
              <a:buChar char="ü"/>
            </a:pPr>
            <a:r>
              <a:rPr lang="en-US" sz="2000" b="1" i="1" dirty="0">
                <a:solidFill>
                  <a:schemeClr val="accent3">
                    <a:lumMod val="75000"/>
                  </a:schemeClr>
                </a:solidFill>
                <a:latin typeface="Times New Roman" panose="02020603050405020304" pitchFamily="18" charset="0"/>
                <a:ea typeface="Open Sans" pitchFamily="34" charset="-122"/>
                <a:cs typeface="Times New Roman" panose="02020603050405020304" pitchFamily="18" charset="0"/>
              </a:rPr>
              <a:t>Создание едино</a:t>
            </a:r>
            <a:r>
              <a:rPr lang="ru-RU" sz="2000" b="1" i="1" dirty="0">
                <a:solidFill>
                  <a:schemeClr val="accent3">
                    <a:lumMod val="75000"/>
                  </a:schemeClr>
                </a:solidFill>
                <a:latin typeface="Times New Roman" panose="02020603050405020304" pitchFamily="18" charset="0"/>
                <a:ea typeface="Open Sans" pitchFamily="34" charset="-122"/>
                <a:cs typeface="Times New Roman" panose="02020603050405020304" pitchFamily="18" charset="0"/>
              </a:rPr>
              <a:t>й</a:t>
            </a:r>
            <a:r>
              <a:rPr lang="en-US" sz="2000" b="1" i="1" dirty="0">
                <a:solidFill>
                  <a:schemeClr val="accent3">
                    <a:lumMod val="75000"/>
                  </a:schemeClr>
                </a:solidFill>
                <a:latin typeface="Times New Roman" panose="02020603050405020304" pitchFamily="18" charset="0"/>
                <a:ea typeface="Open Sans" pitchFamily="34" charset="-122"/>
                <a:cs typeface="Times New Roman" panose="02020603050405020304" pitchFamily="18" charset="0"/>
              </a:rPr>
              <a:t> общедоступно</a:t>
            </a:r>
            <a:r>
              <a:rPr lang="ru-RU" sz="2000" b="1" i="1" dirty="0">
                <a:solidFill>
                  <a:schemeClr val="accent3">
                    <a:lumMod val="75000"/>
                  </a:schemeClr>
                </a:solidFill>
                <a:latin typeface="Times New Roman" panose="02020603050405020304" pitchFamily="18" charset="0"/>
                <a:ea typeface="Open Sans" pitchFamily="34" charset="-122"/>
                <a:cs typeface="Times New Roman" panose="02020603050405020304" pitchFamily="18" charset="0"/>
              </a:rPr>
              <a:t>й</a:t>
            </a:r>
            <a:r>
              <a:rPr lang="en-US" sz="2000" b="1" i="1" dirty="0">
                <a:solidFill>
                  <a:schemeClr val="accent3">
                    <a:lumMod val="75000"/>
                  </a:schemeClr>
                </a:solidFill>
                <a:latin typeface="Times New Roman" panose="02020603050405020304" pitchFamily="18" charset="0"/>
                <a:ea typeface="Open Sans" pitchFamily="34" charset="-122"/>
                <a:cs typeface="Times New Roman" panose="02020603050405020304" pitchFamily="18" charset="0"/>
              </a:rPr>
              <a:t> образовательной и методической платформы в области паллиативной</a:t>
            </a:r>
            <a:r>
              <a:rPr lang="ru-RU" sz="2000" b="1" i="1" dirty="0">
                <a:solidFill>
                  <a:schemeClr val="accent3">
                    <a:lumMod val="75000"/>
                  </a:schemeClr>
                </a:solidFill>
                <a:latin typeface="Times New Roman" panose="02020603050405020304" pitchFamily="18" charset="0"/>
                <a:ea typeface="Open Sans" pitchFamily="34" charset="-122"/>
                <a:cs typeface="Times New Roman" panose="02020603050405020304" pitchFamily="18" charset="0"/>
              </a:rPr>
              <a:t> медицинской</a:t>
            </a:r>
            <a:r>
              <a:rPr lang="en-US" sz="2000" b="1" i="1" dirty="0">
                <a:solidFill>
                  <a:schemeClr val="accent3">
                    <a:lumMod val="75000"/>
                  </a:schemeClr>
                </a:solidFill>
                <a:latin typeface="Times New Roman" panose="02020603050405020304" pitchFamily="18" charset="0"/>
                <a:ea typeface="Open Sans" pitchFamily="34" charset="-122"/>
                <a:cs typeface="Times New Roman" panose="02020603050405020304" pitchFamily="18" charset="0"/>
              </a:rPr>
              <a:t> помощи</a:t>
            </a:r>
            <a:endParaRPr lang="ru-RU" sz="2000" b="1" i="1" dirty="0">
              <a:solidFill>
                <a:schemeClr val="accent3">
                  <a:lumMod val="75000"/>
                </a:schemeClr>
              </a:solidFill>
              <a:latin typeface="Times New Roman" panose="02020603050405020304" pitchFamily="18" charset="0"/>
              <a:ea typeface="Open Sans" pitchFamily="34" charset="-122"/>
              <a:cs typeface="Times New Roman" panose="02020603050405020304" pitchFamily="18" charset="0"/>
            </a:endParaRPr>
          </a:p>
          <a:p>
            <a:pPr marL="285750" indent="-285750">
              <a:lnSpc>
                <a:spcPts val="1950"/>
              </a:lnSpc>
              <a:buFont typeface="Wingdings" panose="05000000000000000000" pitchFamily="2" charset="2"/>
              <a:buChar char="ü"/>
            </a:pPr>
            <a:endParaRPr lang="ru-RU" sz="2000" b="1" i="1" dirty="0">
              <a:solidFill>
                <a:schemeClr val="accent3">
                  <a:lumMod val="75000"/>
                </a:schemeClr>
              </a:solidFill>
              <a:latin typeface="Times New Roman" panose="02020603050405020304" pitchFamily="18" charset="0"/>
              <a:ea typeface="Open Sans" pitchFamily="34" charset="-122"/>
              <a:cs typeface="Times New Roman" panose="02020603050405020304" pitchFamily="18" charset="0"/>
            </a:endParaRPr>
          </a:p>
          <a:p>
            <a:pPr marL="285750" indent="-285750">
              <a:lnSpc>
                <a:spcPts val="1950"/>
              </a:lnSpc>
              <a:buFont typeface="Wingdings" panose="05000000000000000000" pitchFamily="2" charset="2"/>
              <a:buChar char="ü"/>
            </a:pPr>
            <a:endParaRPr lang="ru-RU" sz="2000" b="1" i="1" dirty="0">
              <a:solidFill>
                <a:schemeClr val="accent3">
                  <a:lumMod val="75000"/>
                </a:schemeClr>
              </a:solidFill>
              <a:latin typeface="Times New Roman" panose="02020603050405020304" pitchFamily="18" charset="0"/>
              <a:ea typeface="Open Sans" pitchFamily="34" charset="-122"/>
              <a:cs typeface="Times New Roman" panose="02020603050405020304" pitchFamily="18" charset="0"/>
            </a:endParaRPr>
          </a:p>
          <a:p>
            <a:pPr marL="285750" indent="-285750">
              <a:lnSpc>
                <a:spcPts val="1950"/>
              </a:lnSpc>
              <a:buFont typeface="Wingdings" panose="05000000000000000000" pitchFamily="2" charset="2"/>
              <a:buChar char="ü"/>
            </a:pPr>
            <a:r>
              <a:rPr lang="en-US" sz="2000" b="1" i="1" dirty="0">
                <a:solidFill>
                  <a:schemeClr val="accent3">
                    <a:lumMod val="75000"/>
                  </a:schemeClr>
                </a:solidFill>
                <a:latin typeface="Times New Roman" panose="02020603050405020304" pitchFamily="18" charset="0"/>
                <a:ea typeface="Open Sans" pitchFamily="34" charset="-122"/>
                <a:cs typeface="Times New Roman" panose="02020603050405020304" pitchFamily="18" charset="0"/>
              </a:rPr>
              <a:t>Объединение профессиональных сообществ в области п</a:t>
            </a:r>
            <a:r>
              <a:rPr lang="ru-RU" sz="2000" b="1" i="1" dirty="0">
                <a:solidFill>
                  <a:schemeClr val="accent3">
                    <a:lumMod val="75000"/>
                  </a:schemeClr>
                </a:solidFill>
                <a:latin typeface="Times New Roman" panose="02020603050405020304" pitchFamily="18" charset="0"/>
                <a:ea typeface="Open Sans" pitchFamily="34" charset="-122"/>
                <a:cs typeface="Times New Roman" panose="02020603050405020304" pitchFamily="18" charset="0"/>
              </a:rPr>
              <a:t>аллиа</a:t>
            </a:r>
            <a:r>
              <a:rPr lang="en-US" sz="2000" b="1" i="1" dirty="0">
                <a:solidFill>
                  <a:schemeClr val="accent3">
                    <a:lumMod val="75000"/>
                  </a:schemeClr>
                </a:solidFill>
                <a:latin typeface="Times New Roman" panose="02020603050405020304" pitchFamily="18" charset="0"/>
                <a:ea typeface="Open Sans" pitchFamily="34" charset="-122"/>
                <a:cs typeface="Times New Roman" panose="02020603050405020304" pitchFamily="18" charset="0"/>
              </a:rPr>
              <a:t>тивной </a:t>
            </a:r>
            <a:r>
              <a:rPr lang="ru-RU" sz="2000" b="1" i="1" dirty="0">
                <a:solidFill>
                  <a:schemeClr val="accent3">
                    <a:lumMod val="75000"/>
                  </a:schemeClr>
                </a:solidFill>
                <a:latin typeface="Times New Roman" panose="02020603050405020304" pitchFamily="18" charset="0"/>
                <a:ea typeface="Open Sans" pitchFamily="34" charset="-122"/>
                <a:cs typeface="Times New Roman" panose="02020603050405020304" pitchFamily="18" charset="0"/>
              </a:rPr>
              <a:t>медицинской </a:t>
            </a:r>
            <a:r>
              <a:rPr lang="en-US" sz="2000" b="1" i="1" dirty="0">
                <a:solidFill>
                  <a:schemeClr val="accent3">
                    <a:lumMod val="75000"/>
                  </a:schemeClr>
                </a:solidFill>
                <a:latin typeface="Times New Roman" panose="02020603050405020304" pitchFamily="18" charset="0"/>
                <a:ea typeface="Open Sans" pitchFamily="34" charset="-122"/>
                <a:cs typeface="Times New Roman" panose="02020603050405020304" pitchFamily="18" charset="0"/>
              </a:rPr>
              <a:t>помощи и </a:t>
            </a:r>
            <a:r>
              <a:rPr lang="ru-RU" sz="2000" b="1" i="1" dirty="0">
                <a:solidFill>
                  <a:schemeClr val="accent3">
                    <a:lumMod val="75000"/>
                  </a:schemeClr>
                </a:solidFill>
                <a:latin typeface="Times New Roman" panose="02020603050405020304" pitchFamily="18" charset="0"/>
                <a:ea typeface="Open Sans" pitchFamily="34" charset="-122"/>
                <a:cs typeface="Times New Roman" panose="02020603050405020304" pitchFamily="18" charset="0"/>
              </a:rPr>
              <a:t>смежных направлений </a:t>
            </a:r>
            <a:r>
              <a:rPr lang="en-US" sz="2000" b="1" i="1" dirty="0">
                <a:solidFill>
                  <a:schemeClr val="accent3">
                    <a:lumMod val="75000"/>
                  </a:schemeClr>
                </a:solidFill>
                <a:latin typeface="Times New Roman" panose="02020603050405020304" pitchFamily="18" charset="0"/>
                <a:ea typeface="Open Sans" pitchFamily="34" charset="-122"/>
                <a:cs typeface="Times New Roman" panose="02020603050405020304" pitchFamily="18" charset="0"/>
              </a:rPr>
              <a:t>с целью повышения качества и доступности паллиативной помощи</a:t>
            </a:r>
            <a:endParaRPr lang="ru-RU" sz="2000" b="1" i="1" dirty="0">
              <a:solidFill>
                <a:schemeClr val="accent3">
                  <a:lumMod val="75000"/>
                </a:schemeClr>
              </a:solidFill>
              <a:latin typeface="Times New Roman" panose="02020603050405020304" pitchFamily="18" charset="0"/>
              <a:ea typeface="Open Sans" pitchFamily="34" charset="-122"/>
              <a:cs typeface="Times New Roman" panose="02020603050405020304" pitchFamily="18" charset="0"/>
            </a:endParaRPr>
          </a:p>
          <a:p>
            <a:endParaRPr lang="ru-RU" dirty="0"/>
          </a:p>
        </p:txBody>
      </p:sp>
      <p:pic>
        <p:nvPicPr>
          <p:cNvPr id="9" name="Picture 2" descr="C:\Users\ПК-16\Desktop\АНО_Паллиатив без границ_\ЛОГОТИП\ЛОГО на русском яз\цветной\jpeg\rus_color_symbol.jpg">
            <a:extLst>
              <a:ext uri="{FF2B5EF4-FFF2-40B4-BE49-F238E27FC236}">
                <a16:creationId xmlns:a16="http://schemas.microsoft.com/office/drawing/2014/main" id="{7B5E7CBC-BD79-4545-8225-F57D8F2E0253}"/>
              </a:ext>
            </a:extLst>
          </p:cNvPr>
          <p:cNvPicPr>
            <a:picLocks noChangeAspect="1" noChangeArrowheads="1"/>
          </p:cNvPicPr>
          <p:nvPr/>
        </p:nvPicPr>
        <p:blipFill>
          <a:blip r:embed="rId8"/>
          <a:srcRect/>
          <a:stretch>
            <a:fillRect/>
          </a:stretch>
        </p:blipFill>
        <p:spPr bwMode="auto">
          <a:xfrm>
            <a:off x="13304387" y="0"/>
            <a:ext cx="1309255" cy="1309255"/>
          </a:xfrm>
          <a:prstGeom prst="rect">
            <a:avLst/>
          </a:prstGeom>
          <a:noFill/>
        </p:spPr>
      </p:pic>
    </p:spTree>
    <p:extLst>
      <p:ext uri="{BB962C8B-B14F-4D97-AF65-F5344CB8AC3E}">
        <p14:creationId xmlns:p14="http://schemas.microsoft.com/office/powerpoint/2010/main" val="19239903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name="Slide 3">
    <p:spTree>
      <p:nvGrpSpPr>
        <p:cNvPr id="1" name=""/>
        <p:cNvGrpSpPr/>
        <p:nvPr/>
      </p:nvGrpSpPr>
      <p:grpSpPr>
        <a:xfrm>
          <a:off x="0" y="0"/>
          <a:ext cx="0" cy="0"/>
          <a:chOff x="0" y="0"/>
          <a:chExt cx="0" cy="0"/>
        </a:xfrm>
      </p:grpSpPr>
      <p:pic>
        <p:nvPicPr>
          <p:cNvPr id="20" name="Рисунок 19">
            <a:extLst>
              <a:ext uri="{FF2B5EF4-FFF2-40B4-BE49-F238E27FC236}">
                <a16:creationId xmlns:a16="http://schemas.microsoft.com/office/drawing/2014/main" id="{DD9B55E6-47BA-440A-9B71-ACA78DAC02FC}"/>
              </a:ext>
            </a:extLst>
          </p:cNvPr>
          <p:cNvPicPr>
            <a:picLocks noChangeAspect="1"/>
          </p:cNvPicPr>
          <p:nvPr/>
        </p:nvPicPr>
        <p:blipFill>
          <a:blip r:embed="rId3"/>
          <a:stretch>
            <a:fillRect/>
          </a:stretch>
        </p:blipFill>
        <p:spPr>
          <a:xfrm>
            <a:off x="4008692" y="2851620"/>
            <a:ext cx="5995556" cy="3798171"/>
          </a:xfrm>
          <a:prstGeom prst="rect">
            <a:avLst/>
          </a:prstGeom>
        </p:spPr>
      </p:pic>
      <p:sp>
        <p:nvSpPr>
          <p:cNvPr id="2" name="Text 0"/>
          <p:cNvSpPr/>
          <p:nvPr/>
        </p:nvSpPr>
        <p:spPr>
          <a:xfrm>
            <a:off x="602671" y="299970"/>
            <a:ext cx="3406021" cy="425768"/>
          </a:xfrm>
          <a:prstGeom prst="rect">
            <a:avLst/>
          </a:prstGeom>
          <a:noFill/>
          <a:ln/>
        </p:spPr>
        <p:txBody>
          <a:bodyPr wrap="none" lIns="0" tIns="0" rIns="0" bIns="0" rtlCol="0" anchor="t"/>
          <a:lstStyle/>
          <a:p>
            <a:pPr>
              <a:lnSpc>
                <a:spcPts val="5000"/>
              </a:lnSpc>
            </a:pPr>
            <a:r>
              <a:rPr lang="ru-RU" sz="4000" dirty="0">
                <a:solidFill>
                  <a:schemeClr val="accent3">
                    <a:lumMod val="75000"/>
                  </a:schemeClr>
                </a:solidFill>
                <a:latin typeface="Bitter Medium" pitchFamily="34" charset="0"/>
                <a:ea typeface="Bitter Medium" pitchFamily="34" charset="-122"/>
                <a:cs typeface="Bitter Medium" pitchFamily="34" charset="-120"/>
              </a:rPr>
              <a:t>АНО «Паллиатив без границ»</a:t>
            </a:r>
            <a:endParaRPr lang="en-US" sz="4000" dirty="0">
              <a:solidFill>
                <a:schemeClr val="accent3">
                  <a:lumMod val="75000"/>
                </a:schemeClr>
              </a:solidFill>
            </a:endParaRPr>
          </a:p>
        </p:txBody>
      </p:sp>
      <p:sp>
        <p:nvSpPr>
          <p:cNvPr id="3" name="Text 1"/>
          <p:cNvSpPr/>
          <p:nvPr/>
        </p:nvSpPr>
        <p:spPr>
          <a:xfrm>
            <a:off x="602672" y="1471390"/>
            <a:ext cx="12632687" cy="693075"/>
          </a:xfrm>
          <a:prstGeom prst="rect">
            <a:avLst/>
          </a:prstGeom>
          <a:noFill/>
          <a:ln/>
        </p:spPr>
        <p:txBody>
          <a:bodyPr wrap="none" lIns="0" tIns="0" rIns="0" bIns="0" rtlCol="0" anchor="t"/>
          <a:lstStyle/>
          <a:p>
            <a:r>
              <a:rPr lang="en-US" sz="1800" i="1" dirty="0">
                <a:solidFill>
                  <a:schemeClr val="accent3">
                    <a:lumMod val="50000"/>
                  </a:schemeClr>
                </a:solidFill>
                <a:latin typeface="Times New Roman" panose="02020603050405020304" pitchFamily="18" charset="0"/>
                <a:ea typeface="Open Sans" pitchFamily="34" charset="-122"/>
                <a:cs typeface="Times New Roman" panose="02020603050405020304" pitchFamily="18" charset="0"/>
              </a:rPr>
              <a:t>Полное наименование: </a:t>
            </a:r>
            <a:r>
              <a:rPr lang="en-US" sz="1800" b="1" i="1" dirty="0">
                <a:solidFill>
                  <a:schemeClr val="accent1"/>
                </a:solidFill>
                <a:latin typeface="Times New Roman" panose="02020603050405020304" pitchFamily="18" charset="0"/>
                <a:ea typeface="Open Sans" pitchFamily="34" charset="-122"/>
                <a:cs typeface="Times New Roman" panose="02020603050405020304" pitchFamily="18" charset="0"/>
              </a:rPr>
              <a:t>Автономная некоммерческая организация</a:t>
            </a:r>
            <a:r>
              <a:rPr lang="ru-RU" sz="1800" b="1" i="1" dirty="0">
                <a:solidFill>
                  <a:schemeClr val="accent1"/>
                </a:solidFill>
                <a:latin typeface="Times New Roman" panose="02020603050405020304" pitchFamily="18" charset="0"/>
                <a:ea typeface="Open Sans" pitchFamily="34" charset="-122"/>
                <a:cs typeface="Times New Roman" panose="02020603050405020304" pitchFamily="18" charset="0"/>
              </a:rPr>
              <a:t> по развитию паллиативной помощи</a:t>
            </a:r>
            <a:r>
              <a:rPr lang="en-US" sz="1800" b="1" i="1" dirty="0">
                <a:solidFill>
                  <a:schemeClr val="accent1"/>
                </a:solidFill>
                <a:latin typeface="Times New Roman" panose="02020603050405020304" pitchFamily="18" charset="0"/>
                <a:ea typeface="Open Sans" pitchFamily="34" charset="-122"/>
                <a:cs typeface="Times New Roman" panose="02020603050405020304" pitchFamily="18" charset="0"/>
              </a:rPr>
              <a:t> «Паллиатив без границ»</a:t>
            </a:r>
            <a:endParaRPr lang="ru-RU" sz="1800" i="1" dirty="0">
              <a:solidFill>
                <a:schemeClr val="accent1"/>
              </a:solidFill>
              <a:latin typeface="Times New Roman" panose="02020603050405020304" pitchFamily="18" charset="0"/>
              <a:ea typeface="Open Sans" pitchFamily="34" charset="-122"/>
              <a:cs typeface="Times New Roman" panose="02020603050405020304" pitchFamily="18" charset="0"/>
            </a:endParaRPr>
          </a:p>
          <a:p>
            <a:r>
              <a:rPr lang="en-US" sz="1800" i="1" dirty="0">
                <a:solidFill>
                  <a:schemeClr val="accent3">
                    <a:lumMod val="50000"/>
                  </a:schemeClr>
                </a:solidFill>
                <a:latin typeface="Times New Roman" panose="02020603050405020304" pitchFamily="18" charset="0"/>
                <a:ea typeface="Open Sans" pitchFamily="34" charset="-122"/>
                <a:cs typeface="Times New Roman" panose="02020603050405020304" pitchFamily="18" charset="0"/>
              </a:rPr>
              <a:t>Сокращенное наименование: </a:t>
            </a:r>
            <a:r>
              <a:rPr lang="en-US" sz="1800" b="1" i="1" dirty="0">
                <a:solidFill>
                  <a:schemeClr val="accent1"/>
                </a:solidFill>
                <a:latin typeface="Times New Roman" panose="02020603050405020304" pitchFamily="18" charset="0"/>
                <a:ea typeface="Open Sans" pitchFamily="34" charset="-122"/>
                <a:cs typeface="Times New Roman" panose="02020603050405020304" pitchFamily="18" charset="0"/>
              </a:rPr>
              <a:t>АНО «Паллиатив без границ»</a:t>
            </a:r>
            <a:endParaRPr lang="en-US" sz="1800" b="1" i="1" dirty="0">
              <a:solidFill>
                <a:schemeClr val="accent1"/>
              </a:solidFill>
              <a:latin typeface="Times New Roman" panose="02020603050405020304" pitchFamily="18" charset="0"/>
              <a:cs typeface="Times New Roman" panose="02020603050405020304" pitchFamily="18" charset="0"/>
            </a:endParaRPr>
          </a:p>
          <a:p>
            <a:endParaRPr lang="en-US" sz="2000" b="1" i="1" dirty="0">
              <a:solidFill>
                <a:schemeClr val="accent3">
                  <a:lumMod val="50000"/>
                </a:schemeClr>
              </a:solidFill>
              <a:latin typeface="Times New Roman" panose="02020603050405020304" pitchFamily="18" charset="0"/>
              <a:cs typeface="Times New Roman" panose="02020603050405020304" pitchFamily="18" charset="0"/>
            </a:endParaRPr>
          </a:p>
        </p:txBody>
      </p:sp>
      <p:sp>
        <p:nvSpPr>
          <p:cNvPr id="5" name="Text 3"/>
          <p:cNvSpPr/>
          <p:nvPr/>
        </p:nvSpPr>
        <p:spPr>
          <a:xfrm>
            <a:off x="602672" y="2158545"/>
            <a:ext cx="13613649" cy="751572"/>
          </a:xfrm>
          <a:prstGeom prst="rect">
            <a:avLst/>
          </a:prstGeom>
          <a:noFill/>
          <a:ln/>
        </p:spPr>
        <p:txBody>
          <a:bodyPr wrap="square" lIns="0" tIns="0" rIns="0" bIns="0" rtlCol="0" anchor="t"/>
          <a:lstStyle/>
          <a:p>
            <a:r>
              <a:rPr lang="en-US" sz="1800" i="1" dirty="0">
                <a:solidFill>
                  <a:schemeClr val="accent3">
                    <a:lumMod val="50000"/>
                  </a:schemeClr>
                </a:solidFill>
                <a:latin typeface="Times New Roman" panose="02020603050405020304" pitchFamily="18" charset="0"/>
                <a:ea typeface="Open Sans" pitchFamily="34" charset="-122"/>
                <a:cs typeface="Times New Roman" panose="02020603050405020304" pitchFamily="18" charset="0"/>
              </a:rPr>
              <a:t>Полное наименование на английском языке: </a:t>
            </a:r>
            <a:r>
              <a:rPr lang="en-US" sz="1800" b="1" i="1" dirty="0">
                <a:solidFill>
                  <a:schemeClr val="accent3">
                    <a:lumMod val="50000"/>
                  </a:schemeClr>
                </a:solidFill>
                <a:effectLst/>
                <a:latin typeface="Times New Roman" panose="02020603050405020304" pitchFamily="18" charset="0"/>
                <a:ea typeface="Microsoft Sans Serif" panose="020B0604020202020204" pitchFamily="34" charset="0"/>
                <a:cs typeface="Times New Roman" panose="02020603050405020304" pitchFamily="18" charset="0"/>
              </a:rPr>
              <a:t>Autonomous non-profit organization for the development of palliative care «Palliative care without borders»</a:t>
            </a:r>
            <a:endParaRPr lang="ru-RU" sz="1800" b="1" i="1" dirty="0">
              <a:solidFill>
                <a:schemeClr val="accent3">
                  <a:lumMod val="50000"/>
                </a:schemeClr>
              </a:solidFill>
              <a:effectLst/>
              <a:latin typeface="Times New Roman" panose="02020603050405020304" pitchFamily="18" charset="0"/>
              <a:ea typeface="Microsoft Sans Serif" panose="020B0604020202020204" pitchFamily="34" charset="0"/>
              <a:cs typeface="Times New Roman" panose="02020603050405020304" pitchFamily="18" charset="0"/>
            </a:endParaRPr>
          </a:p>
          <a:p>
            <a:r>
              <a:rPr lang="en-US" sz="1800" i="1" dirty="0">
                <a:solidFill>
                  <a:schemeClr val="accent3">
                    <a:lumMod val="50000"/>
                  </a:schemeClr>
                </a:solidFill>
                <a:latin typeface="Times New Roman" panose="02020603050405020304" pitchFamily="18" charset="0"/>
                <a:ea typeface="Open Sans" pitchFamily="34" charset="-122"/>
                <a:cs typeface="Times New Roman" panose="02020603050405020304" pitchFamily="18" charset="0"/>
              </a:rPr>
              <a:t>Сокращенное наименование  на английском языке: </a:t>
            </a:r>
            <a:r>
              <a:rPr lang="en-US" sz="1800" b="1" i="1" dirty="0">
                <a:solidFill>
                  <a:schemeClr val="accent3">
                    <a:lumMod val="50000"/>
                  </a:schemeClr>
                </a:solidFill>
                <a:latin typeface="Times New Roman" panose="02020603050405020304" pitchFamily="18" charset="0"/>
                <a:ea typeface="Open Sans" pitchFamily="34" charset="-122"/>
                <a:cs typeface="Times New Roman" panose="02020603050405020304" pitchFamily="18" charset="0"/>
              </a:rPr>
              <a:t>ANO «Palliative care without borders»</a:t>
            </a:r>
            <a:r>
              <a:rPr lang="ru-RU" sz="1800" b="1" i="1" dirty="0">
                <a:solidFill>
                  <a:schemeClr val="accent3">
                    <a:lumMod val="50000"/>
                  </a:schemeClr>
                </a:solidFill>
                <a:latin typeface="Times New Roman" panose="02020603050405020304" pitchFamily="18" charset="0"/>
                <a:ea typeface="Open Sans" pitchFamily="34" charset="-122"/>
                <a:cs typeface="Times New Roman" panose="02020603050405020304" pitchFamily="18" charset="0"/>
              </a:rPr>
              <a:t> </a:t>
            </a:r>
          </a:p>
          <a:p>
            <a:endParaRPr lang="en-US" sz="1800" b="1" i="1" dirty="0">
              <a:solidFill>
                <a:schemeClr val="accent3">
                  <a:lumMod val="50000"/>
                </a:schemeClr>
              </a:solidFill>
              <a:latin typeface="Times New Roman" panose="02020603050405020304" pitchFamily="18" charset="0"/>
              <a:cs typeface="Times New Roman" panose="02020603050405020304" pitchFamily="18" charset="0"/>
            </a:endParaRPr>
          </a:p>
        </p:txBody>
      </p:sp>
      <p:sp>
        <p:nvSpPr>
          <p:cNvPr id="7" name="Text 5"/>
          <p:cNvSpPr/>
          <p:nvPr/>
        </p:nvSpPr>
        <p:spPr>
          <a:xfrm>
            <a:off x="602671" y="6810250"/>
            <a:ext cx="9365673" cy="524351"/>
          </a:xfrm>
          <a:prstGeom prst="rect">
            <a:avLst/>
          </a:prstGeom>
          <a:noFill/>
          <a:ln/>
        </p:spPr>
        <p:txBody>
          <a:bodyPr wrap="none" lIns="0" tIns="0" rIns="0" bIns="0" rtlCol="0" anchor="t"/>
          <a:lstStyle/>
          <a:p>
            <a:pPr>
              <a:lnSpc>
                <a:spcPts val="1700"/>
              </a:lnSpc>
            </a:pPr>
            <a:r>
              <a:rPr lang="en-US" sz="1400" i="1" dirty="0">
                <a:solidFill>
                  <a:schemeClr val="bg2">
                    <a:lumMod val="50000"/>
                  </a:schemeClr>
                </a:solidFill>
                <a:latin typeface="Times New Roman" panose="02020603050405020304" pitchFamily="18" charset="0"/>
                <a:ea typeface="Open Sans" pitchFamily="34" charset="-122"/>
                <a:cs typeface="Times New Roman" panose="02020603050405020304" pitchFamily="18" charset="0"/>
              </a:rPr>
              <a:t>Местонахождение: </a:t>
            </a:r>
            <a:r>
              <a:rPr lang="en-US" sz="1600" b="1" i="1" dirty="0">
                <a:solidFill>
                  <a:schemeClr val="accent1"/>
                </a:solidFill>
                <a:latin typeface="Times New Roman" panose="02020603050405020304" pitchFamily="18" charset="0"/>
                <a:ea typeface="Open Sans" pitchFamily="34" charset="-122"/>
                <a:cs typeface="Times New Roman" panose="02020603050405020304" pitchFamily="18" charset="0"/>
              </a:rPr>
              <a:t>Российская Федерация, город Москва</a:t>
            </a:r>
            <a:endParaRPr lang="ru-RU" sz="1600" b="1" i="1" dirty="0">
              <a:solidFill>
                <a:schemeClr val="accent1"/>
              </a:solidFill>
              <a:latin typeface="Times New Roman" panose="02020603050405020304" pitchFamily="18" charset="0"/>
              <a:ea typeface="Open Sans" pitchFamily="34" charset="-122"/>
              <a:cs typeface="Times New Roman" panose="02020603050405020304" pitchFamily="18" charset="0"/>
            </a:endParaRPr>
          </a:p>
          <a:p>
            <a:pPr>
              <a:lnSpc>
                <a:spcPts val="1700"/>
              </a:lnSpc>
            </a:pPr>
            <a:r>
              <a:rPr lang="en-US" sz="1400" i="1" dirty="0">
                <a:solidFill>
                  <a:schemeClr val="bg2">
                    <a:lumMod val="50000"/>
                  </a:schemeClr>
                </a:solidFill>
                <a:latin typeface="Times New Roman" panose="02020603050405020304" pitchFamily="18" charset="0"/>
                <a:ea typeface="Open Sans" pitchFamily="34" charset="-122"/>
                <a:cs typeface="Times New Roman" panose="02020603050405020304" pitchFamily="18" charset="0"/>
              </a:rPr>
              <a:t>Организационно-правовая форма:</a:t>
            </a:r>
            <a:r>
              <a:rPr lang="ru-RU" sz="1400" i="1" dirty="0">
                <a:solidFill>
                  <a:schemeClr val="bg2">
                    <a:lumMod val="50000"/>
                  </a:schemeClr>
                </a:solidFill>
                <a:latin typeface="Times New Roman" panose="02020603050405020304" pitchFamily="18" charset="0"/>
                <a:ea typeface="Open Sans" pitchFamily="34" charset="-122"/>
                <a:cs typeface="Times New Roman" panose="02020603050405020304" pitchFamily="18" charset="0"/>
              </a:rPr>
              <a:t> </a:t>
            </a:r>
            <a:r>
              <a:rPr lang="ru-RU" sz="1600" b="1" i="1" dirty="0">
                <a:solidFill>
                  <a:schemeClr val="accent1"/>
                </a:solidFill>
                <a:latin typeface="Times New Roman" panose="02020603050405020304" pitchFamily="18" charset="0"/>
                <a:ea typeface="Open Sans" pitchFamily="34" charset="-122"/>
                <a:cs typeface="Times New Roman" panose="02020603050405020304" pitchFamily="18" charset="0"/>
              </a:rPr>
              <a:t>у</a:t>
            </a:r>
            <a:r>
              <a:rPr lang="en-US" sz="1600" b="1" i="1" dirty="0">
                <a:solidFill>
                  <a:schemeClr val="accent1"/>
                </a:solidFill>
                <a:latin typeface="Times New Roman" panose="02020603050405020304" pitchFamily="18" charset="0"/>
                <a:ea typeface="Open Sans" pitchFamily="34" charset="-122"/>
                <a:cs typeface="Times New Roman" panose="02020603050405020304" pitchFamily="18" charset="0"/>
              </a:rPr>
              <a:t>нитарная, не имеющая членства некоммерческая организация</a:t>
            </a:r>
            <a:endParaRPr lang="en-US" sz="1600" b="1" i="1" dirty="0">
              <a:solidFill>
                <a:schemeClr val="accent1"/>
              </a:solidFill>
              <a:latin typeface="Times New Roman" panose="02020603050405020304" pitchFamily="18" charset="0"/>
              <a:cs typeface="Times New Roman" panose="02020603050405020304" pitchFamily="18" charset="0"/>
            </a:endParaRPr>
          </a:p>
          <a:p>
            <a:pPr>
              <a:lnSpc>
                <a:spcPts val="1700"/>
              </a:lnSpc>
            </a:pPr>
            <a:endParaRPr lang="en-US" sz="1800" b="1" i="1" dirty="0">
              <a:solidFill>
                <a:schemeClr val="accent1"/>
              </a:solidFill>
              <a:latin typeface="Times New Roman" panose="02020603050405020304" pitchFamily="18" charset="0"/>
              <a:cs typeface="Times New Roman" panose="02020603050405020304" pitchFamily="18" charset="0"/>
            </a:endParaRPr>
          </a:p>
        </p:txBody>
      </p:sp>
      <p:sp>
        <p:nvSpPr>
          <p:cNvPr id="10" name="Text 7"/>
          <p:cNvSpPr/>
          <p:nvPr/>
        </p:nvSpPr>
        <p:spPr>
          <a:xfrm>
            <a:off x="602671" y="7437419"/>
            <a:ext cx="12807144" cy="524351"/>
          </a:xfrm>
          <a:prstGeom prst="rect">
            <a:avLst/>
          </a:prstGeom>
          <a:noFill/>
          <a:ln/>
        </p:spPr>
        <p:txBody>
          <a:bodyPr wrap="square" lIns="0" tIns="0" rIns="0" bIns="0" rtlCol="0" anchor="t"/>
          <a:lstStyle/>
          <a:p>
            <a:pPr>
              <a:lnSpc>
                <a:spcPts val="1700"/>
              </a:lnSpc>
            </a:pPr>
            <a:r>
              <a:rPr lang="en-US" sz="1200" dirty="0">
                <a:solidFill>
                  <a:srgbClr val="2B2E3C"/>
                </a:solidFill>
                <a:latin typeface="Times New Roman" panose="02020603050405020304" pitchFamily="18" charset="0"/>
                <a:ea typeface="Open Sans" pitchFamily="34" charset="-122"/>
                <a:cs typeface="Times New Roman" panose="02020603050405020304" pitchFamily="18" charset="0"/>
              </a:rPr>
              <a:t>Организация руководствуется Гражданским кодексом РФ, Федеральным законом «О некоммерческих организациях», иными федеральными законами, а также нормами международного права</a:t>
            </a:r>
            <a:endParaRPr lang="ru-RU" sz="1200" dirty="0">
              <a:solidFill>
                <a:srgbClr val="2B2E3C"/>
              </a:solidFill>
              <a:latin typeface="Times New Roman" panose="02020603050405020304" pitchFamily="18" charset="0"/>
              <a:ea typeface="Open Sans" pitchFamily="34" charset="-122"/>
              <a:cs typeface="Times New Roman" panose="02020603050405020304" pitchFamily="18" charset="0"/>
            </a:endParaRPr>
          </a:p>
          <a:p>
            <a:pPr>
              <a:lnSpc>
                <a:spcPts val="1700"/>
              </a:lnSpc>
            </a:pPr>
            <a:r>
              <a:rPr lang="en-US" sz="1200" dirty="0">
                <a:solidFill>
                  <a:srgbClr val="2B2E3C"/>
                </a:solidFill>
                <a:latin typeface="Times New Roman" panose="02020603050405020304" pitchFamily="18" charset="0"/>
                <a:ea typeface="Open Sans" pitchFamily="34" charset="-122"/>
                <a:cs typeface="Times New Roman" panose="02020603050405020304" pitchFamily="18" charset="0"/>
              </a:rPr>
              <a:t>Организация не ставит извлечение прибыли в качестве основной цели деятельности. Получаемые средства направляются на решение уставной цели и не распределяются между</a:t>
            </a:r>
            <a:r>
              <a:rPr lang="ru-RU" sz="1200" dirty="0">
                <a:solidFill>
                  <a:srgbClr val="2B2E3C"/>
                </a:solidFill>
                <a:latin typeface="Times New Roman" panose="02020603050405020304" pitchFamily="18" charset="0"/>
                <a:ea typeface="Open Sans" pitchFamily="34" charset="-122"/>
                <a:cs typeface="Times New Roman" panose="02020603050405020304" pitchFamily="18" charset="0"/>
              </a:rPr>
              <a:t> </a:t>
            </a:r>
            <a:r>
              <a:rPr lang="en-US" sz="1200" dirty="0">
                <a:solidFill>
                  <a:srgbClr val="2B2E3C"/>
                </a:solidFill>
                <a:latin typeface="Times New Roman" panose="02020603050405020304" pitchFamily="18" charset="0"/>
                <a:ea typeface="Open Sans" pitchFamily="34" charset="-122"/>
                <a:cs typeface="Times New Roman" panose="02020603050405020304" pitchFamily="18" charset="0"/>
              </a:rPr>
              <a:t>Учредителями</a:t>
            </a:r>
            <a:endParaRPr lang="en-US" sz="1200" dirty="0">
              <a:latin typeface="Times New Roman" panose="02020603050405020304" pitchFamily="18" charset="0"/>
              <a:cs typeface="Times New Roman" panose="02020603050405020304" pitchFamily="18" charset="0"/>
            </a:endParaRPr>
          </a:p>
          <a:p>
            <a:pPr>
              <a:lnSpc>
                <a:spcPts val="1700"/>
              </a:lnSpc>
            </a:pPr>
            <a:endParaRPr lang="en-US" sz="1200" dirty="0">
              <a:latin typeface="Times New Roman" panose="02020603050405020304" pitchFamily="18" charset="0"/>
              <a:cs typeface="Times New Roman" panose="02020603050405020304" pitchFamily="18" charset="0"/>
            </a:endParaRPr>
          </a:p>
        </p:txBody>
      </p:sp>
      <p:sp>
        <p:nvSpPr>
          <p:cNvPr id="12" name="Shape 9"/>
          <p:cNvSpPr/>
          <p:nvPr/>
        </p:nvSpPr>
        <p:spPr>
          <a:xfrm>
            <a:off x="447157" y="7351443"/>
            <a:ext cx="15240" cy="524351"/>
          </a:xfrm>
          <a:prstGeom prst="rect">
            <a:avLst/>
          </a:prstGeom>
          <a:solidFill>
            <a:srgbClr val="D2600F"/>
          </a:solidFill>
          <a:ln/>
        </p:spPr>
      </p:sp>
      <p:pic>
        <p:nvPicPr>
          <p:cNvPr id="11" name="Picture 2" descr="C:\Users\ПК-16\Desktop\АНО_Паллиатив без границ_\ЛОГОТИП\ЛОГО на русском яз\цветной\jpeg\rus_color_symbol.jpg">
            <a:extLst>
              <a:ext uri="{FF2B5EF4-FFF2-40B4-BE49-F238E27FC236}">
                <a16:creationId xmlns:a16="http://schemas.microsoft.com/office/drawing/2014/main" id="{8EA690AC-CEC0-4275-AF02-95474C69FD93}"/>
              </a:ext>
            </a:extLst>
          </p:cNvPr>
          <p:cNvPicPr>
            <a:picLocks noChangeAspect="1" noChangeArrowheads="1"/>
          </p:cNvPicPr>
          <p:nvPr/>
        </p:nvPicPr>
        <p:blipFill>
          <a:blip r:embed="rId4"/>
          <a:srcRect/>
          <a:stretch>
            <a:fillRect/>
          </a:stretch>
        </p:blipFill>
        <p:spPr bwMode="auto">
          <a:xfrm>
            <a:off x="13304387" y="0"/>
            <a:ext cx="1309255" cy="1309255"/>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0"/>
          <p:cNvSpPr/>
          <p:nvPr/>
        </p:nvSpPr>
        <p:spPr>
          <a:xfrm>
            <a:off x="755921" y="363775"/>
            <a:ext cx="2931633" cy="425768"/>
          </a:xfrm>
          <a:prstGeom prst="rect">
            <a:avLst/>
          </a:prstGeom>
          <a:noFill/>
          <a:ln/>
        </p:spPr>
        <p:txBody>
          <a:bodyPr wrap="none" lIns="0" tIns="0" rIns="0" bIns="0" rtlCol="0" anchor="t"/>
          <a:lstStyle/>
          <a:p>
            <a:pPr>
              <a:lnSpc>
                <a:spcPts val="5000"/>
              </a:lnSpc>
            </a:pPr>
            <a:r>
              <a:rPr lang="ru-RU" sz="4000" dirty="0">
                <a:solidFill>
                  <a:schemeClr val="accent3">
                    <a:lumMod val="75000"/>
                  </a:schemeClr>
                </a:solidFill>
                <a:latin typeface="Bitter Medium" pitchFamily="34" charset="0"/>
                <a:ea typeface="Bitter Medium" pitchFamily="34" charset="-122"/>
                <a:cs typeface="Bitter Medium" pitchFamily="34" charset="-120"/>
              </a:rPr>
              <a:t>АНО «Паллиатив без границ»</a:t>
            </a:r>
            <a:endParaRPr lang="en-US" sz="4000" dirty="0">
              <a:solidFill>
                <a:schemeClr val="accent3">
                  <a:lumMod val="75000"/>
                </a:schemeClr>
              </a:solidFill>
            </a:endParaRPr>
          </a:p>
        </p:txBody>
      </p:sp>
      <p:pic>
        <p:nvPicPr>
          <p:cNvPr id="13" name="Picture 2" descr="C:\Users\ПК-16\Desktop\АНО_Паллиатив без границ_\ЛОГОТИП\ЛОГО на русском яз\цветной\jpeg\rus_color_symbol.jpg"/>
          <p:cNvPicPr>
            <a:picLocks noChangeAspect="1" noChangeArrowheads="1"/>
          </p:cNvPicPr>
          <p:nvPr/>
        </p:nvPicPr>
        <p:blipFill>
          <a:blip r:embed="rId3"/>
          <a:srcRect/>
          <a:stretch>
            <a:fillRect/>
          </a:stretch>
        </p:blipFill>
        <p:spPr bwMode="auto">
          <a:xfrm>
            <a:off x="13309216" y="23054"/>
            <a:ext cx="1321184" cy="1321184"/>
          </a:xfrm>
          <a:prstGeom prst="rect">
            <a:avLst/>
          </a:prstGeom>
          <a:noFill/>
        </p:spPr>
      </p:pic>
      <p:sp>
        <p:nvSpPr>
          <p:cNvPr id="15" name="TextBox 14">
            <a:extLst>
              <a:ext uri="{FF2B5EF4-FFF2-40B4-BE49-F238E27FC236}">
                <a16:creationId xmlns:a16="http://schemas.microsoft.com/office/drawing/2014/main" id="{70E67FCF-FAC8-4E39-B2CC-17A847315674}"/>
              </a:ext>
            </a:extLst>
          </p:cNvPr>
          <p:cNvSpPr txBox="1"/>
          <p:nvPr/>
        </p:nvSpPr>
        <p:spPr>
          <a:xfrm>
            <a:off x="890160" y="1528405"/>
            <a:ext cx="12136256" cy="425758"/>
          </a:xfrm>
          <a:prstGeom prst="rect">
            <a:avLst/>
          </a:prstGeom>
          <a:noFill/>
        </p:spPr>
        <p:txBody>
          <a:bodyPr wrap="square">
            <a:spAutoFit/>
          </a:bodyPr>
          <a:lstStyle/>
          <a:p>
            <a:pPr>
              <a:lnSpc>
                <a:spcPts val="2550"/>
              </a:lnSpc>
            </a:pPr>
            <a:r>
              <a:rPr lang="ru-RU" sz="2400" b="1" i="1" dirty="0">
                <a:solidFill>
                  <a:schemeClr val="accent1"/>
                </a:solidFill>
                <a:latin typeface="Times New Roman" panose="02020603050405020304" pitchFamily="18" charset="0"/>
                <a:ea typeface="Open Sans" pitchFamily="34" charset="-122"/>
                <a:cs typeface="Times New Roman" panose="02020603050405020304" pitchFamily="18" charset="0"/>
              </a:rPr>
              <a:t>Учредители</a:t>
            </a:r>
            <a:endParaRPr lang="en-US" sz="2400" b="1" i="1" dirty="0">
              <a:solidFill>
                <a:schemeClr val="accent1"/>
              </a:solidFill>
              <a:latin typeface="Times New Roman" panose="02020603050405020304" pitchFamily="18" charset="0"/>
              <a:cs typeface="Times New Roman" panose="02020603050405020304" pitchFamily="18" charset="0"/>
            </a:endParaRPr>
          </a:p>
        </p:txBody>
      </p:sp>
      <p:graphicFrame>
        <p:nvGraphicFramePr>
          <p:cNvPr id="18" name="Схема 17">
            <a:extLst>
              <a:ext uri="{FF2B5EF4-FFF2-40B4-BE49-F238E27FC236}">
                <a16:creationId xmlns:a16="http://schemas.microsoft.com/office/drawing/2014/main" id="{2210E25D-2302-4830-870F-B75BE731A4EE}"/>
              </a:ext>
            </a:extLst>
          </p:cNvPr>
          <p:cNvGraphicFramePr/>
          <p:nvPr>
            <p:extLst>
              <p:ext uri="{D42A27DB-BD31-4B8C-83A1-F6EECF244321}">
                <p14:modId xmlns:p14="http://schemas.microsoft.com/office/powerpoint/2010/main" val="388222535"/>
              </p:ext>
            </p:extLst>
          </p:nvPr>
        </p:nvGraphicFramePr>
        <p:xfrm>
          <a:off x="739833" y="2055497"/>
          <a:ext cx="12760340" cy="36516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6" name="TextBox 15">
            <a:extLst>
              <a:ext uri="{FF2B5EF4-FFF2-40B4-BE49-F238E27FC236}">
                <a16:creationId xmlns:a16="http://schemas.microsoft.com/office/drawing/2014/main" id="{A1B695A9-97FC-41AB-AE88-3777EB0146EC}"/>
              </a:ext>
            </a:extLst>
          </p:cNvPr>
          <p:cNvSpPr txBox="1"/>
          <p:nvPr/>
        </p:nvSpPr>
        <p:spPr>
          <a:xfrm>
            <a:off x="800101" y="5936511"/>
            <a:ext cx="7184810" cy="425758"/>
          </a:xfrm>
          <a:prstGeom prst="rect">
            <a:avLst/>
          </a:prstGeom>
          <a:noFill/>
        </p:spPr>
        <p:txBody>
          <a:bodyPr wrap="square">
            <a:spAutoFit/>
          </a:bodyPr>
          <a:lstStyle/>
          <a:p>
            <a:pPr>
              <a:lnSpc>
                <a:spcPts val="2550"/>
              </a:lnSpc>
            </a:pPr>
            <a:r>
              <a:rPr lang="ru-RU" sz="2400" b="1" i="1" dirty="0">
                <a:solidFill>
                  <a:schemeClr val="accent1"/>
                </a:solidFill>
                <a:latin typeface="Times New Roman" panose="02020603050405020304" pitchFamily="18" charset="0"/>
                <a:ea typeface="Open Sans" pitchFamily="34" charset="-122"/>
                <a:cs typeface="Times New Roman" panose="02020603050405020304" pitchFamily="18" charset="0"/>
              </a:rPr>
              <a:t>Директор</a:t>
            </a:r>
            <a:endParaRPr lang="en-US" sz="2400" b="1" i="1" dirty="0">
              <a:solidFill>
                <a:schemeClr val="accent1"/>
              </a:solidFill>
              <a:latin typeface="Times New Roman" panose="02020603050405020304" pitchFamily="18" charset="0"/>
              <a:cs typeface="Times New Roman" panose="02020603050405020304" pitchFamily="18" charset="0"/>
            </a:endParaRPr>
          </a:p>
        </p:txBody>
      </p:sp>
      <p:sp>
        <p:nvSpPr>
          <p:cNvPr id="21" name="Овал 20">
            <a:extLst>
              <a:ext uri="{FF2B5EF4-FFF2-40B4-BE49-F238E27FC236}">
                <a16:creationId xmlns:a16="http://schemas.microsoft.com/office/drawing/2014/main" id="{FEE2ADC7-F86D-414E-B4A5-9175A2367118}"/>
              </a:ext>
            </a:extLst>
          </p:cNvPr>
          <p:cNvSpPr/>
          <p:nvPr/>
        </p:nvSpPr>
        <p:spPr>
          <a:xfrm>
            <a:off x="890160" y="6418439"/>
            <a:ext cx="1530922" cy="1551388"/>
          </a:xfrm>
          <a:prstGeom prst="ellipse">
            <a:avLst/>
          </a:prstGeom>
          <a:blipFill rotWithShape="1">
            <a:blip r:embed="rId9"/>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ru-RU" dirty="0"/>
          </a:p>
        </p:txBody>
      </p:sp>
      <p:grpSp>
        <p:nvGrpSpPr>
          <p:cNvPr id="22" name="Группа 21">
            <a:extLst>
              <a:ext uri="{FF2B5EF4-FFF2-40B4-BE49-F238E27FC236}">
                <a16:creationId xmlns:a16="http://schemas.microsoft.com/office/drawing/2014/main" id="{9AC31121-4F60-4750-B2DB-924BE7BEE80F}"/>
              </a:ext>
            </a:extLst>
          </p:cNvPr>
          <p:cNvGrpSpPr/>
          <p:nvPr/>
        </p:nvGrpSpPr>
        <p:grpSpPr>
          <a:xfrm>
            <a:off x="2774372" y="5936511"/>
            <a:ext cx="11055927" cy="2033314"/>
            <a:chOff x="1619945" y="1377461"/>
            <a:chExt cx="11379196" cy="1352593"/>
          </a:xfrm>
        </p:grpSpPr>
        <p:sp>
          <p:nvSpPr>
            <p:cNvPr id="23" name="Стрелка: пятиугольник 22">
              <a:extLst>
                <a:ext uri="{FF2B5EF4-FFF2-40B4-BE49-F238E27FC236}">
                  <a16:creationId xmlns:a16="http://schemas.microsoft.com/office/drawing/2014/main" id="{05B67E80-408D-4025-B9A6-FBE10B6EFC19}"/>
                </a:ext>
              </a:extLst>
            </p:cNvPr>
            <p:cNvSpPr/>
            <p:nvPr/>
          </p:nvSpPr>
          <p:spPr>
            <a:xfrm rot="10800000">
              <a:off x="1619945" y="1886892"/>
              <a:ext cx="11140354" cy="773978"/>
            </a:xfrm>
            <a:prstGeom prst="homePlate">
              <a:avLst/>
            </a:prstGeom>
            <a:solidFill>
              <a:schemeClr val="tx2">
                <a:lumMod val="20000"/>
                <a:lumOff val="80000"/>
              </a:schemeClr>
            </a:solidFill>
            <a:ln>
              <a:solidFill>
                <a:schemeClr val="accent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4" name="Стрелка: пятиугольник 4">
              <a:extLst>
                <a:ext uri="{FF2B5EF4-FFF2-40B4-BE49-F238E27FC236}">
                  <a16:creationId xmlns:a16="http://schemas.microsoft.com/office/drawing/2014/main" id="{8289A6A8-B4AA-4D9E-BC5C-667994EFB51E}"/>
                </a:ext>
              </a:extLst>
            </p:cNvPr>
            <p:cNvSpPr txBox="1"/>
            <p:nvPr/>
          </p:nvSpPr>
          <p:spPr>
            <a:xfrm>
              <a:off x="1889356" y="1377461"/>
              <a:ext cx="11109785" cy="13525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20438" tIns="60960" rIns="113792" bIns="60960" numCol="1" spcCol="1270" anchor="ctr" anchorCtr="0">
              <a:noAutofit/>
            </a:bodyPr>
            <a:lstStyle/>
            <a:p>
              <a:pPr marL="0" lvl="0" indent="0" algn="ctr" defTabSz="711200">
                <a:lnSpc>
                  <a:spcPct val="90000"/>
                </a:lnSpc>
                <a:spcBef>
                  <a:spcPct val="0"/>
                </a:spcBef>
                <a:spcAft>
                  <a:spcPct val="35000"/>
                </a:spcAft>
                <a:buNone/>
              </a:pPr>
              <a:endParaRPr lang="ru-RU" sz="1600" b="1" kern="1200" dirty="0">
                <a:solidFill>
                  <a:schemeClr val="accent1"/>
                </a:solidFill>
                <a:latin typeface="Times New Roman" panose="02020603050405020304" pitchFamily="18" charset="0"/>
                <a:cs typeface="Times New Roman" panose="02020603050405020304" pitchFamily="18" charset="0"/>
              </a:endParaRPr>
            </a:p>
            <a:p>
              <a:pPr marL="0" lvl="0" indent="0" algn="ctr" defTabSz="711200">
                <a:lnSpc>
                  <a:spcPct val="90000"/>
                </a:lnSpc>
                <a:spcBef>
                  <a:spcPct val="0"/>
                </a:spcBef>
                <a:spcAft>
                  <a:spcPct val="35000"/>
                </a:spcAft>
                <a:buNone/>
              </a:pPr>
              <a:endParaRPr lang="ru-RU" sz="1600" b="1" dirty="0">
                <a:solidFill>
                  <a:schemeClr val="accent1"/>
                </a:solidFill>
                <a:latin typeface="Times New Roman" panose="02020603050405020304" pitchFamily="18" charset="0"/>
                <a:cs typeface="Times New Roman" panose="02020603050405020304" pitchFamily="18" charset="0"/>
              </a:endParaRPr>
            </a:p>
            <a:p>
              <a:pPr marL="0" lvl="0" indent="0" algn="ctr" defTabSz="711200">
                <a:lnSpc>
                  <a:spcPct val="90000"/>
                </a:lnSpc>
                <a:spcBef>
                  <a:spcPct val="0"/>
                </a:spcBef>
                <a:spcAft>
                  <a:spcPct val="35000"/>
                </a:spcAft>
                <a:buNone/>
              </a:pPr>
              <a:r>
                <a:rPr lang="ru-RU" sz="1600" b="1" kern="1200" dirty="0">
                  <a:solidFill>
                    <a:schemeClr val="accent1"/>
                  </a:solidFill>
                  <a:latin typeface="Times New Roman" panose="02020603050405020304" pitchFamily="18" charset="0"/>
                  <a:cs typeface="Times New Roman" panose="02020603050405020304" pitchFamily="18" charset="0"/>
                </a:rPr>
                <a:t>Деденева Наталья </a:t>
              </a:r>
              <a:r>
                <a:rPr lang="ru-RU" sz="1600" b="1" dirty="0">
                  <a:solidFill>
                    <a:schemeClr val="accent1"/>
                  </a:solidFill>
                  <a:latin typeface="Times New Roman" panose="02020603050405020304" pitchFamily="18" charset="0"/>
                  <a:cs typeface="Times New Roman" panose="02020603050405020304" pitchFamily="18" charset="0"/>
                </a:rPr>
                <a:t>Н</a:t>
              </a:r>
              <a:r>
                <a:rPr lang="ru-RU" sz="1600" b="1" kern="1200" dirty="0">
                  <a:solidFill>
                    <a:schemeClr val="accent1"/>
                  </a:solidFill>
                  <a:latin typeface="Times New Roman" panose="02020603050405020304" pitchFamily="18" charset="0"/>
                  <a:cs typeface="Times New Roman" panose="02020603050405020304" pitchFamily="18" charset="0"/>
                </a:rPr>
                <a:t>иколаевна</a:t>
              </a:r>
            </a:p>
            <a:p>
              <a:pPr marL="0" lvl="0" indent="0" algn="ctr" defTabSz="711200">
                <a:lnSpc>
                  <a:spcPct val="90000"/>
                </a:lnSpc>
                <a:spcBef>
                  <a:spcPct val="0"/>
                </a:spcBef>
                <a:spcAft>
                  <a:spcPct val="35000"/>
                </a:spcAft>
                <a:buNone/>
              </a:pPr>
              <a:r>
                <a:rPr lang="en-US" sz="1400" kern="1200" dirty="0">
                  <a:solidFill>
                    <a:schemeClr val="tx1"/>
                  </a:solidFill>
                  <a:latin typeface="Times New Roman" panose="02020603050405020304" pitchFamily="18" charset="0"/>
                  <a:ea typeface="Open Sans" pitchFamily="34" charset="-122"/>
                  <a:cs typeface="Times New Roman" panose="02020603050405020304" pitchFamily="18" charset="0"/>
                </a:rPr>
                <a:t>директор </a:t>
              </a:r>
              <a:r>
                <a:rPr lang="ru-RU" sz="1400" kern="1200" dirty="0">
                  <a:solidFill>
                    <a:schemeClr val="tx1"/>
                  </a:solidFill>
                  <a:latin typeface="Times New Roman" panose="02020603050405020304" pitchFamily="18" charset="0"/>
                  <a:ea typeface="Open Sans" pitchFamily="34" charset="-122"/>
                  <a:cs typeface="Times New Roman" panose="02020603050405020304" pitchFamily="18" charset="0"/>
                </a:rPr>
                <a:t>Автономной некоммерческой организации по развитию паллиативной помощи «Паллиатив без границ»</a:t>
              </a:r>
              <a:endParaRPr lang="ru-RU" sz="1400" kern="1200" dirty="0">
                <a:solidFill>
                  <a:schemeClr val="tx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5339469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name="Slide 6">
    <p:spTree>
      <p:nvGrpSpPr>
        <p:cNvPr id="1" name=""/>
        <p:cNvGrpSpPr/>
        <p:nvPr/>
      </p:nvGrpSpPr>
      <p:grpSpPr>
        <a:xfrm>
          <a:off x="0" y="0"/>
          <a:ext cx="0" cy="0"/>
          <a:chOff x="0" y="0"/>
          <a:chExt cx="0" cy="0"/>
        </a:xfrm>
      </p:grpSpPr>
      <p:pic>
        <p:nvPicPr>
          <p:cNvPr id="22" name="Picture 2" descr="C:\Users\ПК-16\Desktop\АНО_Паллиатив без границ_\ЛОГОТИП\ЛОГО на русском яз\цветной\jpeg\rus_color_symbol.jpg"/>
          <p:cNvPicPr>
            <a:picLocks noChangeAspect="1" noChangeArrowheads="1"/>
          </p:cNvPicPr>
          <p:nvPr/>
        </p:nvPicPr>
        <p:blipFill>
          <a:blip r:embed="rId3"/>
          <a:srcRect/>
          <a:stretch>
            <a:fillRect/>
          </a:stretch>
        </p:blipFill>
        <p:spPr bwMode="auto">
          <a:xfrm>
            <a:off x="13356342" y="1"/>
            <a:ext cx="1257299" cy="1257299"/>
          </a:xfrm>
          <a:prstGeom prst="rect">
            <a:avLst/>
          </a:prstGeom>
          <a:noFill/>
        </p:spPr>
      </p:pic>
      <p:sp>
        <p:nvSpPr>
          <p:cNvPr id="2" name="Text 0"/>
          <p:cNvSpPr/>
          <p:nvPr/>
        </p:nvSpPr>
        <p:spPr>
          <a:xfrm>
            <a:off x="602935" y="426601"/>
            <a:ext cx="5937885" cy="538282"/>
          </a:xfrm>
          <a:prstGeom prst="rect">
            <a:avLst/>
          </a:prstGeom>
          <a:noFill/>
          <a:ln/>
        </p:spPr>
        <p:txBody>
          <a:bodyPr wrap="none" lIns="0" tIns="0" rIns="0" bIns="0" rtlCol="0" anchor="t"/>
          <a:lstStyle/>
          <a:p>
            <a:pPr marL="0" indent="0" algn="l">
              <a:lnSpc>
                <a:spcPts val="3200"/>
              </a:lnSpc>
              <a:buNone/>
            </a:pPr>
            <a:r>
              <a:rPr lang="ru-RU" sz="4000" dirty="0">
                <a:solidFill>
                  <a:schemeClr val="accent3">
                    <a:lumMod val="75000"/>
                  </a:schemeClr>
                </a:solidFill>
                <a:latin typeface="Bitter Medium" pitchFamily="34" charset="0"/>
                <a:ea typeface="Bitter Medium" pitchFamily="34" charset="-122"/>
                <a:cs typeface="Bitter Medium" pitchFamily="34" charset="-120"/>
              </a:rPr>
              <a:t>АНО «Паллиатив без границ»</a:t>
            </a:r>
          </a:p>
        </p:txBody>
      </p:sp>
      <p:sp>
        <p:nvSpPr>
          <p:cNvPr id="3" name="Text 1"/>
          <p:cNvSpPr/>
          <p:nvPr/>
        </p:nvSpPr>
        <p:spPr>
          <a:xfrm>
            <a:off x="545915" y="865513"/>
            <a:ext cx="12739439" cy="1094791"/>
          </a:xfrm>
          <a:prstGeom prst="rect">
            <a:avLst/>
          </a:prstGeom>
          <a:noFill/>
          <a:ln/>
        </p:spPr>
        <p:txBody>
          <a:bodyPr wrap="square" lIns="0" tIns="0" rIns="0" bIns="0" rtlCol="0" anchor="t"/>
          <a:lstStyle/>
          <a:p>
            <a:pPr>
              <a:lnSpc>
                <a:spcPts val="2150"/>
              </a:lnSpc>
            </a:pPr>
            <a:endParaRPr lang="ru-RU" sz="2000" b="1" i="1" dirty="0">
              <a:solidFill>
                <a:schemeClr val="accent1"/>
              </a:solidFill>
              <a:latin typeface="Times New Roman" panose="02020603050405020304" pitchFamily="18" charset="0"/>
              <a:ea typeface="Open Sans" pitchFamily="34" charset="-122"/>
              <a:cs typeface="Times New Roman" panose="02020603050405020304" pitchFamily="18" charset="0"/>
            </a:endParaRPr>
          </a:p>
          <a:p>
            <a:pPr>
              <a:lnSpc>
                <a:spcPts val="2150"/>
              </a:lnSpc>
            </a:pPr>
            <a:r>
              <a:rPr lang="ru-RU" sz="2000" b="1" i="1" dirty="0">
                <a:solidFill>
                  <a:schemeClr val="accent1"/>
                </a:solidFill>
                <a:latin typeface="Times New Roman" panose="02020603050405020304" pitchFamily="18" charset="0"/>
                <a:ea typeface="Open Sans" pitchFamily="34" charset="-122"/>
                <a:cs typeface="Times New Roman" panose="02020603050405020304" pitchFamily="18" charset="0"/>
              </a:rPr>
              <a:t>Цель - </a:t>
            </a:r>
            <a:r>
              <a:rPr lang="ru-RU" sz="1800" b="1" i="1" dirty="0">
                <a:solidFill>
                  <a:schemeClr val="accent1"/>
                </a:solidFill>
                <a:effectLst/>
                <a:latin typeface="Times New Roman" panose="02020603050405020304" pitchFamily="18" charset="0"/>
                <a:ea typeface="Microsoft Sans Serif" panose="020B0604020202020204" pitchFamily="34" charset="0"/>
                <a:cs typeface="Times New Roman" panose="02020603050405020304" pitchFamily="18" charset="0"/>
              </a:rPr>
              <a:t>предоставление услуг в области поддержки, развития и совершенствования паллиативной помощи</a:t>
            </a:r>
          </a:p>
          <a:p>
            <a:pPr>
              <a:lnSpc>
                <a:spcPts val="2150"/>
              </a:lnSpc>
            </a:pPr>
            <a:endParaRPr lang="ru-RU" sz="1800" b="1" i="1" dirty="0">
              <a:solidFill>
                <a:schemeClr val="accent1"/>
              </a:solidFill>
              <a:latin typeface="Times New Roman" panose="02020603050405020304" pitchFamily="18" charset="0"/>
              <a:ea typeface="Microsoft Sans Serif" panose="020B0604020202020204" pitchFamily="34" charset="0"/>
              <a:cs typeface="Times New Roman" panose="02020603050405020304" pitchFamily="18" charset="0"/>
            </a:endParaRPr>
          </a:p>
          <a:p>
            <a:pPr>
              <a:lnSpc>
                <a:spcPts val="2150"/>
              </a:lnSpc>
            </a:pPr>
            <a:r>
              <a:rPr lang="ru-RU" sz="1800" b="1" i="1" dirty="0">
                <a:solidFill>
                  <a:schemeClr val="accent1"/>
                </a:solidFill>
                <a:latin typeface="Times New Roman" panose="02020603050405020304" pitchFamily="18" charset="0"/>
                <a:ea typeface="Microsoft Sans Serif" panose="020B0604020202020204" pitchFamily="34" charset="0"/>
                <a:cs typeface="Times New Roman" panose="02020603050405020304" pitchFamily="18" charset="0"/>
              </a:rPr>
              <a:t>Предмет: </a:t>
            </a:r>
            <a:endParaRPr lang="en-US" sz="2000" b="1" i="1" dirty="0">
              <a:solidFill>
                <a:schemeClr val="accent1"/>
              </a:solidFill>
              <a:latin typeface="Times New Roman" panose="02020603050405020304" pitchFamily="18" charset="0"/>
              <a:cs typeface="Times New Roman" panose="02020603050405020304" pitchFamily="18" charset="0"/>
            </a:endParaRPr>
          </a:p>
        </p:txBody>
      </p:sp>
      <p:pic>
        <p:nvPicPr>
          <p:cNvPr id="4" name="Image 0" descr="preencoded.png"/>
          <p:cNvPicPr>
            <a:picLocks noChangeAspect="1"/>
          </p:cNvPicPr>
          <p:nvPr/>
        </p:nvPicPr>
        <p:blipFill>
          <a:blip r:embed="rId4"/>
          <a:stretch>
            <a:fillRect/>
          </a:stretch>
        </p:blipFill>
        <p:spPr>
          <a:xfrm>
            <a:off x="602934" y="2238257"/>
            <a:ext cx="645913" cy="645913"/>
          </a:xfrm>
          <a:prstGeom prst="rect">
            <a:avLst/>
          </a:prstGeom>
        </p:spPr>
      </p:pic>
      <p:sp>
        <p:nvSpPr>
          <p:cNvPr id="5" name="Text 2"/>
          <p:cNvSpPr/>
          <p:nvPr/>
        </p:nvSpPr>
        <p:spPr>
          <a:xfrm>
            <a:off x="602935" y="2970252"/>
            <a:ext cx="2514718" cy="269200"/>
          </a:xfrm>
          <a:prstGeom prst="rect">
            <a:avLst/>
          </a:prstGeom>
          <a:noFill/>
          <a:ln/>
        </p:spPr>
        <p:txBody>
          <a:bodyPr wrap="none" lIns="0" tIns="0" rIns="0" bIns="0" rtlCol="0" anchor="t"/>
          <a:lstStyle/>
          <a:p>
            <a:pPr>
              <a:lnSpc>
                <a:spcPts val="2100"/>
              </a:lnSpc>
            </a:pPr>
            <a:r>
              <a:rPr lang="en-US" sz="2000" dirty="0">
                <a:solidFill>
                  <a:srgbClr val="2B2E3C"/>
                </a:solidFill>
                <a:latin typeface="Bitter Medium" pitchFamily="34" charset="0"/>
                <a:ea typeface="Bitter Medium" pitchFamily="34" charset="-122"/>
                <a:cs typeface="Bitter Medium" pitchFamily="34" charset="-120"/>
              </a:rPr>
              <a:t>Научные исследования</a:t>
            </a:r>
            <a:endParaRPr lang="en-US" sz="2000" dirty="0"/>
          </a:p>
        </p:txBody>
      </p:sp>
      <p:sp>
        <p:nvSpPr>
          <p:cNvPr id="6" name="Text 3"/>
          <p:cNvSpPr/>
          <p:nvPr/>
        </p:nvSpPr>
        <p:spPr>
          <a:xfrm>
            <a:off x="602934" y="3342800"/>
            <a:ext cx="5600439" cy="551260"/>
          </a:xfrm>
          <a:prstGeom prst="rect">
            <a:avLst/>
          </a:prstGeom>
          <a:noFill/>
          <a:ln/>
        </p:spPr>
        <p:txBody>
          <a:bodyPr wrap="square" lIns="0" tIns="0" rIns="0" bIns="0" rtlCol="0" anchor="t"/>
          <a:lstStyle/>
          <a:p>
            <a:pPr>
              <a:lnSpc>
                <a:spcPts val="2150"/>
              </a:lnSpc>
            </a:pPr>
            <a:r>
              <a:rPr lang="en-US" sz="1400" dirty="0">
                <a:solidFill>
                  <a:srgbClr val="2B2E3C"/>
                </a:solidFill>
                <a:latin typeface="Times New Roman" panose="02020603050405020304" pitchFamily="18" charset="0"/>
                <a:ea typeface="Open Sans" pitchFamily="34" charset="-122"/>
                <a:cs typeface="Times New Roman" panose="02020603050405020304" pitchFamily="18" charset="0"/>
              </a:rPr>
              <a:t>Координация и участие в национальных и международных научных</a:t>
            </a:r>
            <a:r>
              <a:rPr lang="ru-RU" sz="1400" dirty="0">
                <a:solidFill>
                  <a:srgbClr val="2B2E3C"/>
                </a:solidFill>
                <a:latin typeface="Times New Roman" panose="02020603050405020304" pitchFamily="18" charset="0"/>
                <a:ea typeface="Open Sans" pitchFamily="34" charset="-122"/>
                <a:cs typeface="Times New Roman" panose="02020603050405020304" pitchFamily="18" charset="0"/>
              </a:rPr>
              <a:t> </a:t>
            </a:r>
            <a:r>
              <a:rPr lang="en-US" sz="1400" dirty="0">
                <a:solidFill>
                  <a:srgbClr val="2B2E3C"/>
                </a:solidFill>
                <a:latin typeface="Times New Roman" panose="02020603050405020304" pitchFamily="18" charset="0"/>
                <a:ea typeface="Open Sans" pitchFamily="34" charset="-122"/>
                <a:cs typeface="Times New Roman" panose="02020603050405020304" pitchFamily="18" charset="0"/>
              </a:rPr>
              <a:t> программах</a:t>
            </a:r>
            <a:endParaRPr lang="en-US" sz="1400" dirty="0">
              <a:latin typeface="Times New Roman" panose="02020603050405020304" pitchFamily="18" charset="0"/>
              <a:cs typeface="Times New Roman" panose="02020603050405020304" pitchFamily="18" charset="0"/>
            </a:endParaRPr>
          </a:p>
        </p:txBody>
      </p:sp>
      <p:pic>
        <p:nvPicPr>
          <p:cNvPr id="7" name="Image 1" descr="preencoded.png"/>
          <p:cNvPicPr>
            <a:picLocks noChangeAspect="1"/>
          </p:cNvPicPr>
          <p:nvPr/>
        </p:nvPicPr>
        <p:blipFill>
          <a:blip r:embed="rId5"/>
          <a:stretch>
            <a:fillRect/>
          </a:stretch>
        </p:blipFill>
        <p:spPr>
          <a:xfrm>
            <a:off x="7422835" y="2129361"/>
            <a:ext cx="754810" cy="754810"/>
          </a:xfrm>
          <a:prstGeom prst="rect">
            <a:avLst/>
          </a:prstGeom>
        </p:spPr>
      </p:pic>
      <p:sp>
        <p:nvSpPr>
          <p:cNvPr id="8" name="Text 4"/>
          <p:cNvSpPr/>
          <p:nvPr/>
        </p:nvSpPr>
        <p:spPr>
          <a:xfrm>
            <a:off x="7422835" y="2970252"/>
            <a:ext cx="3516987" cy="269200"/>
          </a:xfrm>
          <a:prstGeom prst="rect">
            <a:avLst/>
          </a:prstGeom>
          <a:noFill/>
          <a:ln/>
        </p:spPr>
        <p:txBody>
          <a:bodyPr wrap="none" lIns="0" tIns="0" rIns="0" bIns="0" rtlCol="0" anchor="t"/>
          <a:lstStyle/>
          <a:p>
            <a:pPr>
              <a:lnSpc>
                <a:spcPts val="2100"/>
              </a:lnSpc>
            </a:pPr>
            <a:r>
              <a:rPr lang="en-US" sz="2000" dirty="0">
                <a:solidFill>
                  <a:srgbClr val="2B2E3C"/>
                </a:solidFill>
                <a:latin typeface="Bitter Medium" pitchFamily="34" charset="0"/>
                <a:ea typeface="Bitter Medium" pitchFamily="34" charset="-122"/>
                <a:cs typeface="Bitter Medium" pitchFamily="34" charset="-120"/>
              </a:rPr>
              <a:t>Международное сотрудничество</a:t>
            </a:r>
            <a:endParaRPr lang="en-US" sz="2000" dirty="0"/>
          </a:p>
        </p:txBody>
      </p:sp>
      <p:sp>
        <p:nvSpPr>
          <p:cNvPr id="9" name="Text 5"/>
          <p:cNvSpPr/>
          <p:nvPr/>
        </p:nvSpPr>
        <p:spPr>
          <a:xfrm>
            <a:off x="7422835" y="3342799"/>
            <a:ext cx="6604635" cy="275630"/>
          </a:xfrm>
          <a:prstGeom prst="rect">
            <a:avLst/>
          </a:prstGeom>
          <a:noFill/>
          <a:ln/>
        </p:spPr>
        <p:txBody>
          <a:bodyPr wrap="none" lIns="0" tIns="0" rIns="0" bIns="0" rtlCol="0" anchor="t"/>
          <a:lstStyle/>
          <a:p>
            <a:pPr>
              <a:lnSpc>
                <a:spcPts val="2150"/>
              </a:lnSpc>
            </a:pPr>
            <a:r>
              <a:rPr lang="en-US" sz="1400" dirty="0">
                <a:solidFill>
                  <a:srgbClr val="2B2E3C"/>
                </a:solidFill>
                <a:latin typeface="Times New Roman" panose="02020603050405020304" pitchFamily="18" charset="0"/>
                <a:ea typeface="Open Sans" pitchFamily="34" charset="-122"/>
                <a:cs typeface="Times New Roman" panose="02020603050405020304" pitchFamily="18" charset="0"/>
              </a:rPr>
              <a:t>Сотрудничество с государственными и международными организациями</a:t>
            </a:r>
            <a:endParaRPr lang="en-US" sz="1400" dirty="0">
              <a:latin typeface="Times New Roman" panose="02020603050405020304" pitchFamily="18" charset="0"/>
              <a:cs typeface="Times New Roman" panose="02020603050405020304" pitchFamily="18" charset="0"/>
            </a:endParaRPr>
          </a:p>
        </p:txBody>
      </p:sp>
      <p:pic>
        <p:nvPicPr>
          <p:cNvPr id="10" name="Image 2" descr="preencoded.png"/>
          <p:cNvPicPr>
            <a:picLocks noChangeAspect="1"/>
          </p:cNvPicPr>
          <p:nvPr/>
        </p:nvPicPr>
        <p:blipFill>
          <a:blip r:embed="rId6"/>
          <a:stretch>
            <a:fillRect/>
          </a:stretch>
        </p:blipFill>
        <p:spPr>
          <a:xfrm>
            <a:off x="602935" y="4184766"/>
            <a:ext cx="645912" cy="645912"/>
          </a:xfrm>
          <a:prstGeom prst="rect">
            <a:avLst/>
          </a:prstGeom>
        </p:spPr>
      </p:pic>
      <p:sp>
        <p:nvSpPr>
          <p:cNvPr id="11" name="Text 6"/>
          <p:cNvSpPr/>
          <p:nvPr/>
        </p:nvSpPr>
        <p:spPr>
          <a:xfrm>
            <a:off x="602934" y="4970502"/>
            <a:ext cx="2153365" cy="269200"/>
          </a:xfrm>
          <a:prstGeom prst="rect">
            <a:avLst/>
          </a:prstGeom>
          <a:noFill/>
          <a:ln/>
        </p:spPr>
        <p:txBody>
          <a:bodyPr wrap="none" lIns="0" tIns="0" rIns="0" bIns="0" rtlCol="0" anchor="t"/>
          <a:lstStyle/>
          <a:p>
            <a:pPr>
              <a:lnSpc>
                <a:spcPts val="2100"/>
              </a:lnSpc>
            </a:pPr>
            <a:r>
              <a:rPr lang="en-US" sz="2000" dirty="0">
                <a:solidFill>
                  <a:srgbClr val="2B2E3C"/>
                </a:solidFill>
                <a:latin typeface="Bitter Medium" pitchFamily="34" charset="0"/>
                <a:ea typeface="Bitter Medium" pitchFamily="34" charset="-122"/>
                <a:cs typeface="Bitter Medium" pitchFamily="34" charset="-120"/>
              </a:rPr>
              <a:t>Обучение и </a:t>
            </a:r>
            <a:r>
              <a:rPr lang="ru-RU" sz="2000" dirty="0">
                <a:solidFill>
                  <a:srgbClr val="2B2E3C"/>
                </a:solidFill>
                <a:latin typeface="Bitter Medium" pitchFamily="34" charset="0"/>
                <a:ea typeface="Bitter Medium" pitchFamily="34" charset="-122"/>
                <a:cs typeface="Bitter Medium" pitchFamily="34" charset="-120"/>
              </a:rPr>
              <a:t>к</a:t>
            </a:r>
            <a:r>
              <a:rPr lang="en-US" sz="2000" dirty="0">
                <a:solidFill>
                  <a:srgbClr val="2B2E3C"/>
                </a:solidFill>
                <a:latin typeface="Bitter Medium" pitchFamily="34" charset="0"/>
                <a:ea typeface="Bitter Medium" pitchFamily="34" charset="-122"/>
                <a:cs typeface="Bitter Medium" pitchFamily="34" charset="-120"/>
              </a:rPr>
              <a:t>адры</a:t>
            </a:r>
            <a:endParaRPr lang="en-US" sz="2000" dirty="0"/>
          </a:p>
        </p:txBody>
      </p:sp>
      <p:sp>
        <p:nvSpPr>
          <p:cNvPr id="12" name="Text 7"/>
          <p:cNvSpPr/>
          <p:nvPr/>
        </p:nvSpPr>
        <p:spPr>
          <a:xfrm>
            <a:off x="602934" y="5343050"/>
            <a:ext cx="6604635" cy="551260"/>
          </a:xfrm>
          <a:prstGeom prst="rect">
            <a:avLst/>
          </a:prstGeom>
          <a:noFill/>
          <a:ln/>
        </p:spPr>
        <p:txBody>
          <a:bodyPr wrap="square" lIns="0" tIns="0" rIns="0" bIns="0" rtlCol="0" anchor="t"/>
          <a:lstStyle/>
          <a:p>
            <a:pPr>
              <a:lnSpc>
                <a:spcPts val="2150"/>
              </a:lnSpc>
            </a:pPr>
            <a:r>
              <a:rPr lang="en-US" sz="1400" dirty="0">
                <a:solidFill>
                  <a:srgbClr val="2B2E3C"/>
                </a:solidFill>
                <a:latin typeface="Times New Roman" panose="02020603050405020304" pitchFamily="18" charset="0"/>
                <a:ea typeface="Open Sans" pitchFamily="34" charset="-122"/>
                <a:cs typeface="Times New Roman" panose="02020603050405020304" pitchFamily="18" charset="0"/>
              </a:rPr>
              <a:t>Разработка образовательных программ, повышение квалификации специалистов</a:t>
            </a:r>
            <a:endParaRPr lang="en-US" sz="1400" dirty="0">
              <a:latin typeface="Times New Roman" panose="02020603050405020304" pitchFamily="18" charset="0"/>
              <a:cs typeface="Times New Roman" panose="02020603050405020304" pitchFamily="18" charset="0"/>
            </a:endParaRPr>
          </a:p>
        </p:txBody>
      </p:sp>
      <p:pic>
        <p:nvPicPr>
          <p:cNvPr id="13" name="Image 3" descr="preencoded.png"/>
          <p:cNvPicPr>
            <a:picLocks noChangeAspect="1"/>
          </p:cNvPicPr>
          <p:nvPr/>
        </p:nvPicPr>
        <p:blipFill>
          <a:blip r:embed="rId7"/>
          <a:stretch>
            <a:fillRect/>
          </a:stretch>
        </p:blipFill>
        <p:spPr>
          <a:xfrm>
            <a:off x="7437790" y="4234401"/>
            <a:ext cx="645912" cy="645912"/>
          </a:xfrm>
          <a:prstGeom prst="rect">
            <a:avLst/>
          </a:prstGeom>
        </p:spPr>
      </p:pic>
      <p:sp>
        <p:nvSpPr>
          <p:cNvPr id="14" name="Text 8"/>
          <p:cNvSpPr/>
          <p:nvPr/>
        </p:nvSpPr>
        <p:spPr>
          <a:xfrm>
            <a:off x="7422834" y="4970502"/>
            <a:ext cx="2919293" cy="269200"/>
          </a:xfrm>
          <a:prstGeom prst="rect">
            <a:avLst/>
          </a:prstGeom>
          <a:noFill/>
          <a:ln/>
        </p:spPr>
        <p:txBody>
          <a:bodyPr wrap="none" lIns="0" tIns="0" rIns="0" bIns="0" rtlCol="0" anchor="t"/>
          <a:lstStyle/>
          <a:p>
            <a:pPr>
              <a:lnSpc>
                <a:spcPts val="2100"/>
              </a:lnSpc>
            </a:pPr>
            <a:r>
              <a:rPr lang="en-US" sz="2000" dirty="0">
                <a:solidFill>
                  <a:srgbClr val="2B2E3C"/>
                </a:solidFill>
                <a:latin typeface="Bitter Medium" pitchFamily="34" charset="0"/>
                <a:ea typeface="Bitter Medium" pitchFamily="34" charset="-122"/>
                <a:cs typeface="Bitter Medium" pitchFamily="34" charset="-120"/>
              </a:rPr>
              <a:t>Издательская деятельность</a:t>
            </a:r>
            <a:endParaRPr lang="en-US" sz="2000" dirty="0"/>
          </a:p>
        </p:txBody>
      </p:sp>
      <p:sp>
        <p:nvSpPr>
          <p:cNvPr id="15" name="Text 9"/>
          <p:cNvSpPr/>
          <p:nvPr/>
        </p:nvSpPr>
        <p:spPr>
          <a:xfrm>
            <a:off x="7422835" y="5343050"/>
            <a:ext cx="6604635" cy="551260"/>
          </a:xfrm>
          <a:prstGeom prst="rect">
            <a:avLst/>
          </a:prstGeom>
          <a:noFill/>
          <a:ln/>
        </p:spPr>
        <p:txBody>
          <a:bodyPr wrap="square" lIns="0" tIns="0" rIns="0" bIns="0" rtlCol="0" anchor="t"/>
          <a:lstStyle/>
          <a:p>
            <a:pPr>
              <a:lnSpc>
                <a:spcPts val="2150"/>
              </a:lnSpc>
            </a:pPr>
            <a:r>
              <a:rPr lang="en-US" sz="1400" dirty="0">
                <a:solidFill>
                  <a:srgbClr val="2B2E3C"/>
                </a:solidFill>
                <a:latin typeface="Times New Roman" panose="02020603050405020304" pitchFamily="18" charset="0"/>
                <a:ea typeface="Open Sans" pitchFamily="34" charset="-122"/>
                <a:cs typeface="Times New Roman" panose="02020603050405020304" pitchFamily="18" charset="0"/>
              </a:rPr>
              <a:t>Подготовка и выпуск научных и научно-популярных материалов, создание СМИ</a:t>
            </a:r>
            <a:endParaRPr lang="en-US" sz="1400" dirty="0">
              <a:latin typeface="Times New Roman" panose="02020603050405020304" pitchFamily="18" charset="0"/>
              <a:cs typeface="Times New Roman" panose="02020603050405020304" pitchFamily="18" charset="0"/>
            </a:endParaRPr>
          </a:p>
        </p:txBody>
      </p:sp>
      <p:pic>
        <p:nvPicPr>
          <p:cNvPr id="16" name="Image 4" descr="preencoded.png"/>
          <p:cNvPicPr>
            <a:picLocks noChangeAspect="1"/>
          </p:cNvPicPr>
          <p:nvPr/>
        </p:nvPicPr>
        <p:blipFill>
          <a:blip r:embed="rId8"/>
          <a:stretch>
            <a:fillRect/>
          </a:stretch>
        </p:blipFill>
        <p:spPr>
          <a:xfrm>
            <a:off x="602934" y="6109575"/>
            <a:ext cx="645913" cy="645913"/>
          </a:xfrm>
          <a:prstGeom prst="rect">
            <a:avLst/>
          </a:prstGeom>
        </p:spPr>
      </p:pic>
      <p:sp>
        <p:nvSpPr>
          <p:cNvPr id="17" name="Text 10"/>
          <p:cNvSpPr/>
          <p:nvPr/>
        </p:nvSpPr>
        <p:spPr>
          <a:xfrm>
            <a:off x="602933" y="6853417"/>
            <a:ext cx="2334578" cy="269200"/>
          </a:xfrm>
          <a:prstGeom prst="rect">
            <a:avLst/>
          </a:prstGeom>
          <a:noFill/>
          <a:ln/>
        </p:spPr>
        <p:txBody>
          <a:bodyPr wrap="none" lIns="0" tIns="0" rIns="0" bIns="0" rtlCol="0" anchor="t"/>
          <a:lstStyle/>
          <a:p>
            <a:pPr>
              <a:lnSpc>
                <a:spcPts val="2100"/>
              </a:lnSpc>
            </a:pPr>
            <a:r>
              <a:rPr lang="en-US" sz="2000" dirty="0">
                <a:solidFill>
                  <a:srgbClr val="2B2E3C"/>
                </a:solidFill>
                <a:latin typeface="Bitter Medium" pitchFamily="34" charset="0"/>
                <a:ea typeface="Bitter Medium" pitchFamily="34" charset="-122"/>
                <a:cs typeface="Bitter Medium" pitchFamily="34" charset="-120"/>
              </a:rPr>
              <a:t>Грантовая поддержка</a:t>
            </a:r>
            <a:endParaRPr lang="en-US" sz="2000" dirty="0"/>
          </a:p>
        </p:txBody>
      </p:sp>
      <p:sp>
        <p:nvSpPr>
          <p:cNvPr id="18" name="Text 11"/>
          <p:cNvSpPr/>
          <p:nvPr/>
        </p:nvSpPr>
        <p:spPr>
          <a:xfrm>
            <a:off x="545915" y="7230635"/>
            <a:ext cx="6604635" cy="275630"/>
          </a:xfrm>
          <a:prstGeom prst="rect">
            <a:avLst/>
          </a:prstGeom>
          <a:noFill/>
          <a:ln/>
        </p:spPr>
        <p:txBody>
          <a:bodyPr wrap="none" lIns="0" tIns="0" rIns="0" bIns="0" rtlCol="0" anchor="t"/>
          <a:lstStyle/>
          <a:p>
            <a:pPr>
              <a:lnSpc>
                <a:spcPts val="2150"/>
              </a:lnSpc>
            </a:pPr>
            <a:r>
              <a:rPr lang="en-US" sz="1400" dirty="0">
                <a:solidFill>
                  <a:srgbClr val="2B2E3C"/>
                </a:solidFill>
                <a:latin typeface="Times New Roman" panose="02020603050405020304" pitchFamily="18" charset="0"/>
                <a:ea typeface="Open Sans" pitchFamily="34" charset="-122"/>
                <a:cs typeface="Times New Roman" panose="02020603050405020304" pitchFamily="18" charset="0"/>
              </a:rPr>
              <a:t>Оказание грантовой поддержки для развития</a:t>
            </a:r>
            <a:r>
              <a:rPr lang="ru-RU" sz="1400" dirty="0">
                <a:solidFill>
                  <a:srgbClr val="2B2E3C"/>
                </a:solidFill>
                <a:latin typeface="Times New Roman" panose="02020603050405020304" pitchFamily="18" charset="0"/>
                <a:ea typeface="Open Sans" pitchFamily="34" charset="-122"/>
                <a:cs typeface="Times New Roman" panose="02020603050405020304" pitchFamily="18" charset="0"/>
              </a:rPr>
              <a:t> </a:t>
            </a:r>
            <a:r>
              <a:rPr lang="en-US" sz="1400" dirty="0">
                <a:solidFill>
                  <a:srgbClr val="2B2E3C"/>
                </a:solidFill>
                <a:latin typeface="Times New Roman" panose="02020603050405020304" pitchFamily="18" charset="0"/>
                <a:ea typeface="Open Sans" pitchFamily="34" charset="-122"/>
                <a:cs typeface="Times New Roman" panose="02020603050405020304" pitchFamily="18" charset="0"/>
              </a:rPr>
              <a:t>паллиативной помощи</a:t>
            </a:r>
            <a:endParaRPr lang="en-US" sz="1400" dirty="0">
              <a:latin typeface="Times New Roman" panose="02020603050405020304" pitchFamily="18" charset="0"/>
              <a:cs typeface="Times New Roman" panose="02020603050405020304" pitchFamily="18" charset="0"/>
            </a:endParaRPr>
          </a:p>
        </p:txBody>
      </p:sp>
      <p:pic>
        <p:nvPicPr>
          <p:cNvPr id="19" name="Image 5" descr="preencoded.png"/>
          <p:cNvPicPr>
            <a:picLocks noChangeAspect="1"/>
          </p:cNvPicPr>
          <p:nvPr/>
        </p:nvPicPr>
        <p:blipFill>
          <a:blip r:embed="rId9"/>
          <a:stretch>
            <a:fillRect/>
          </a:stretch>
        </p:blipFill>
        <p:spPr>
          <a:xfrm>
            <a:off x="7422835" y="6000679"/>
            <a:ext cx="754810" cy="754810"/>
          </a:xfrm>
          <a:prstGeom prst="rect">
            <a:avLst/>
          </a:prstGeom>
        </p:spPr>
      </p:pic>
      <p:sp>
        <p:nvSpPr>
          <p:cNvPr id="20" name="Text 12"/>
          <p:cNvSpPr/>
          <p:nvPr/>
        </p:nvSpPr>
        <p:spPr>
          <a:xfrm>
            <a:off x="7437790" y="6826627"/>
            <a:ext cx="2286595" cy="269200"/>
          </a:xfrm>
          <a:prstGeom prst="rect">
            <a:avLst/>
          </a:prstGeom>
          <a:noFill/>
          <a:ln/>
        </p:spPr>
        <p:txBody>
          <a:bodyPr wrap="none" lIns="0" tIns="0" rIns="0" bIns="0" rtlCol="0" anchor="t"/>
          <a:lstStyle/>
          <a:p>
            <a:pPr>
              <a:lnSpc>
                <a:spcPts val="2100"/>
              </a:lnSpc>
            </a:pPr>
            <a:r>
              <a:rPr lang="en-US" sz="2000" dirty="0">
                <a:solidFill>
                  <a:srgbClr val="2B2E3C"/>
                </a:solidFill>
                <a:latin typeface="Bitter Medium" pitchFamily="34" charset="0"/>
                <a:ea typeface="Bitter Medium" pitchFamily="34" charset="-122"/>
                <a:cs typeface="Bitter Medium" pitchFamily="34" charset="-120"/>
              </a:rPr>
              <a:t>Благотворительность</a:t>
            </a:r>
            <a:endParaRPr lang="en-US" sz="2000" dirty="0"/>
          </a:p>
        </p:txBody>
      </p:sp>
      <p:sp>
        <p:nvSpPr>
          <p:cNvPr id="21" name="Text 13"/>
          <p:cNvSpPr/>
          <p:nvPr/>
        </p:nvSpPr>
        <p:spPr>
          <a:xfrm>
            <a:off x="7422833" y="7186016"/>
            <a:ext cx="6497002" cy="275630"/>
          </a:xfrm>
          <a:prstGeom prst="rect">
            <a:avLst/>
          </a:prstGeom>
          <a:noFill/>
          <a:ln/>
        </p:spPr>
        <p:txBody>
          <a:bodyPr wrap="none" lIns="0" tIns="0" rIns="0" bIns="0" rtlCol="0" anchor="t"/>
          <a:lstStyle/>
          <a:p>
            <a:pPr>
              <a:lnSpc>
                <a:spcPts val="2150"/>
              </a:lnSpc>
            </a:pPr>
            <a:r>
              <a:rPr lang="en-US" sz="1400" dirty="0">
                <a:solidFill>
                  <a:srgbClr val="2B2E3C"/>
                </a:solidFill>
                <a:latin typeface="Times New Roman" panose="02020603050405020304" pitchFamily="18" charset="0"/>
                <a:ea typeface="Open Sans" pitchFamily="34" charset="-122"/>
                <a:cs typeface="Times New Roman" panose="02020603050405020304" pitchFamily="18" charset="0"/>
              </a:rPr>
              <a:t>Участие в благотворительной деятельности и привлечение пожертвований</a:t>
            </a:r>
            <a:endParaRPr lang="en-US" sz="1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name="Slide 7">
    <p:spTree>
      <p:nvGrpSpPr>
        <p:cNvPr id="1" name=""/>
        <p:cNvGrpSpPr/>
        <p:nvPr/>
      </p:nvGrpSpPr>
      <p:grpSpPr>
        <a:xfrm>
          <a:off x="0" y="0"/>
          <a:ext cx="0" cy="0"/>
          <a:chOff x="0" y="0"/>
          <a:chExt cx="0" cy="0"/>
        </a:xfrm>
      </p:grpSpPr>
      <p:pic>
        <p:nvPicPr>
          <p:cNvPr id="18" name="Picture 2" descr="C:\Users\ПК-16\Desktop\АНО_Паллиатив без границ_\ЛОГОТИП\ЛОГО на русском яз\цветной\jpeg\rus_color_symbol.jpg"/>
          <p:cNvPicPr>
            <a:picLocks noChangeAspect="1" noChangeArrowheads="1"/>
          </p:cNvPicPr>
          <p:nvPr/>
        </p:nvPicPr>
        <p:blipFill>
          <a:blip r:embed="rId3"/>
          <a:srcRect/>
          <a:stretch>
            <a:fillRect/>
          </a:stretch>
        </p:blipFill>
        <p:spPr bwMode="auto">
          <a:xfrm>
            <a:off x="13414664" y="1"/>
            <a:ext cx="1215736" cy="1215736"/>
          </a:xfrm>
          <a:prstGeom prst="rect">
            <a:avLst/>
          </a:prstGeom>
          <a:noFill/>
        </p:spPr>
      </p:pic>
      <p:sp>
        <p:nvSpPr>
          <p:cNvPr id="2" name="Text 0"/>
          <p:cNvSpPr/>
          <p:nvPr/>
        </p:nvSpPr>
        <p:spPr>
          <a:xfrm>
            <a:off x="757359" y="595074"/>
            <a:ext cx="5444846" cy="676276"/>
          </a:xfrm>
          <a:prstGeom prst="rect">
            <a:avLst/>
          </a:prstGeom>
          <a:noFill/>
          <a:ln/>
        </p:spPr>
        <p:txBody>
          <a:bodyPr wrap="none" lIns="0" tIns="0" rIns="0" bIns="0" rtlCol="0" anchor="t"/>
          <a:lstStyle/>
          <a:p>
            <a:pPr>
              <a:lnSpc>
                <a:spcPts val="5300"/>
              </a:lnSpc>
            </a:pPr>
            <a:r>
              <a:rPr lang="ru-RU" sz="4000" dirty="0">
                <a:solidFill>
                  <a:schemeClr val="accent3">
                    <a:lumMod val="75000"/>
                  </a:schemeClr>
                </a:solidFill>
                <a:latin typeface="Bitter Medium" pitchFamily="34" charset="0"/>
                <a:ea typeface="Bitter Medium" pitchFamily="34" charset="-122"/>
                <a:cs typeface="Bitter Medium" pitchFamily="34" charset="-120"/>
              </a:rPr>
              <a:t>АНО «Паллиатив без границ»</a:t>
            </a:r>
          </a:p>
        </p:txBody>
      </p:sp>
      <p:sp>
        <p:nvSpPr>
          <p:cNvPr id="3" name="Text 1"/>
          <p:cNvSpPr/>
          <p:nvPr/>
        </p:nvSpPr>
        <p:spPr>
          <a:xfrm>
            <a:off x="757359" y="1761411"/>
            <a:ext cx="13115686" cy="692467"/>
          </a:xfrm>
          <a:prstGeom prst="rect">
            <a:avLst/>
          </a:prstGeom>
          <a:noFill/>
          <a:ln/>
        </p:spPr>
        <p:txBody>
          <a:bodyPr wrap="square" lIns="0" tIns="0" rIns="0" bIns="0" rtlCol="0" anchor="t"/>
          <a:lstStyle/>
          <a:p>
            <a:pPr>
              <a:lnSpc>
                <a:spcPts val="2700"/>
              </a:lnSpc>
            </a:pPr>
            <a:endParaRPr lang="en-US" sz="1800" b="1" i="1" dirty="0">
              <a:solidFill>
                <a:schemeClr val="bg2">
                  <a:lumMod val="50000"/>
                </a:schemeClr>
              </a:solidFill>
              <a:latin typeface="Times New Roman" panose="02020603050405020304" pitchFamily="18" charset="0"/>
              <a:cs typeface="Times New Roman" panose="02020603050405020304" pitchFamily="18" charset="0"/>
            </a:endParaRPr>
          </a:p>
        </p:txBody>
      </p:sp>
      <p:sp>
        <p:nvSpPr>
          <p:cNvPr id="4" name="Shape 2"/>
          <p:cNvSpPr/>
          <p:nvPr/>
        </p:nvSpPr>
        <p:spPr>
          <a:xfrm>
            <a:off x="686419" y="2295405"/>
            <a:ext cx="2185869" cy="1593056"/>
          </a:xfrm>
          <a:prstGeom prst="roundRect">
            <a:avLst>
              <a:gd name="adj" fmla="val 5705"/>
            </a:avLst>
          </a:prstGeom>
          <a:solidFill>
            <a:schemeClr val="accent1">
              <a:lumMod val="40000"/>
              <a:lumOff val="60000"/>
            </a:schemeClr>
          </a:solidFill>
          <a:ln w="7620">
            <a:solidFill>
              <a:srgbClr val="E1C8B7"/>
            </a:solidFill>
            <a:prstDash val="solid"/>
          </a:ln>
        </p:spPr>
      </p:sp>
      <p:sp>
        <p:nvSpPr>
          <p:cNvPr id="5" name="Text 3"/>
          <p:cNvSpPr/>
          <p:nvPr/>
        </p:nvSpPr>
        <p:spPr>
          <a:xfrm>
            <a:off x="1698070" y="3246240"/>
            <a:ext cx="304325" cy="380405"/>
          </a:xfrm>
          <a:prstGeom prst="rect">
            <a:avLst/>
          </a:prstGeom>
          <a:noFill/>
          <a:ln/>
        </p:spPr>
        <p:txBody>
          <a:bodyPr wrap="none" lIns="0" tIns="0" rIns="0" bIns="0" rtlCol="0" anchor="t"/>
          <a:lstStyle/>
          <a:p>
            <a:pPr algn="ctr">
              <a:lnSpc>
                <a:spcPts val="3800"/>
              </a:lnSpc>
            </a:pPr>
            <a:r>
              <a:rPr lang="en-US" sz="2300" dirty="0">
                <a:solidFill>
                  <a:srgbClr val="000000"/>
                </a:solidFill>
                <a:latin typeface="Bitter Medium" pitchFamily="34" charset="0"/>
                <a:ea typeface="Bitter Medium" pitchFamily="34" charset="-122"/>
                <a:cs typeface="Bitter Medium" pitchFamily="34" charset="-120"/>
              </a:rPr>
              <a:t>1</a:t>
            </a:r>
            <a:endParaRPr lang="en-US" sz="2300" dirty="0"/>
          </a:p>
        </p:txBody>
      </p:sp>
      <p:sp>
        <p:nvSpPr>
          <p:cNvPr id="6" name="Text 4"/>
          <p:cNvSpPr/>
          <p:nvPr/>
        </p:nvSpPr>
        <p:spPr>
          <a:xfrm>
            <a:off x="3095388" y="2284809"/>
            <a:ext cx="4060150" cy="338138"/>
          </a:xfrm>
          <a:prstGeom prst="rect">
            <a:avLst/>
          </a:prstGeom>
          <a:noFill/>
          <a:ln/>
        </p:spPr>
        <p:txBody>
          <a:bodyPr wrap="none" lIns="0" tIns="0" rIns="0" bIns="0" rtlCol="0" anchor="t"/>
          <a:lstStyle/>
          <a:p>
            <a:pPr>
              <a:lnSpc>
                <a:spcPts val="2650"/>
              </a:lnSpc>
            </a:pPr>
            <a:r>
              <a:rPr lang="en-US" sz="2100" dirty="0">
                <a:solidFill>
                  <a:srgbClr val="2B2E3C"/>
                </a:solidFill>
                <a:latin typeface="Bitter Medium" pitchFamily="34" charset="0"/>
                <a:ea typeface="Bitter Medium" pitchFamily="34" charset="-122"/>
                <a:cs typeface="Bitter Medium" pitchFamily="34" charset="-120"/>
              </a:rPr>
              <a:t>Общее Собрание Учредителей</a:t>
            </a:r>
            <a:endParaRPr lang="en-US" sz="2100" dirty="0"/>
          </a:p>
        </p:txBody>
      </p:sp>
      <p:sp>
        <p:nvSpPr>
          <p:cNvPr id="7" name="Text 5"/>
          <p:cNvSpPr/>
          <p:nvPr/>
        </p:nvSpPr>
        <p:spPr>
          <a:xfrm>
            <a:off x="3054437" y="2897027"/>
            <a:ext cx="10497146" cy="692467"/>
          </a:xfrm>
          <a:prstGeom prst="rect">
            <a:avLst/>
          </a:prstGeom>
          <a:noFill/>
          <a:ln/>
        </p:spPr>
        <p:txBody>
          <a:bodyPr wrap="square" lIns="0" tIns="0" rIns="0" bIns="0" rtlCol="0" anchor="t"/>
          <a:lstStyle/>
          <a:p>
            <a:r>
              <a:rPr lang="en-US" sz="1600" b="1" i="1" dirty="0">
                <a:solidFill>
                  <a:schemeClr val="accent1"/>
                </a:solidFill>
                <a:latin typeface="Times New Roman" panose="02020603050405020304" pitchFamily="18" charset="0"/>
                <a:ea typeface="Open Sans" pitchFamily="34" charset="-122"/>
                <a:cs typeface="Times New Roman" panose="02020603050405020304" pitchFamily="18" charset="0"/>
              </a:rPr>
              <a:t>Высший орган управления</a:t>
            </a:r>
            <a:r>
              <a:rPr lang="ru-RU" sz="1600" b="1" i="1" dirty="0">
                <a:solidFill>
                  <a:schemeClr val="accent1"/>
                </a:solidFill>
                <a:latin typeface="Times New Roman" panose="02020603050405020304" pitchFamily="18" charset="0"/>
                <a:ea typeface="Open Sans" pitchFamily="34" charset="-122"/>
                <a:cs typeface="Times New Roman" panose="02020603050405020304" pitchFamily="18" charset="0"/>
              </a:rPr>
              <a:t>.</a:t>
            </a:r>
            <a:r>
              <a:rPr lang="ru-RU" sz="1600" b="1" i="1" dirty="0">
                <a:latin typeface="Times New Roman" panose="02020603050405020304" pitchFamily="18" charset="0"/>
                <a:ea typeface="Open Sans" pitchFamily="34" charset="-122"/>
                <a:cs typeface="Times New Roman" panose="02020603050405020304" pitchFamily="18" charset="0"/>
              </a:rPr>
              <a:t> </a:t>
            </a:r>
            <a:r>
              <a:rPr lang="ru-RU" sz="1600" dirty="0">
                <a:latin typeface="Times New Roman" panose="02020603050405020304" pitchFamily="18" charset="0"/>
                <a:ea typeface="Open Sans" pitchFamily="34" charset="-122"/>
                <a:cs typeface="Times New Roman" panose="02020603050405020304" pitchFamily="18" charset="0"/>
              </a:rPr>
              <a:t>О</a:t>
            </a:r>
            <a:r>
              <a:rPr lang="ru-RU" sz="1600" b="0" i="0" u="none" strike="noStrike" baseline="0" dirty="0">
                <a:latin typeface="Times New Roman" panose="02020603050405020304" pitchFamily="18" charset="0"/>
              </a:rPr>
              <a:t>беспечивает соблюдение Организацией цели, в интересах которой она создана, </a:t>
            </a:r>
            <a:r>
              <a:rPr lang="en-US" sz="1600" dirty="0">
                <a:latin typeface="Times New Roman" panose="02020603050405020304" pitchFamily="18" charset="0"/>
                <a:ea typeface="Open Sans" pitchFamily="34" charset="-122"/>
                <a:cs typeface="Times New Roman" panose="02020603050405020304" pitchFamily="18" charset="0"/>
              </a:rPr>
              <a:t>определяет стратегические направления деятельности и принимает ключевые решения</a:t>
            </a:r>
            <a:endParaRPr lang="en-US" sz="1600" dirty="0">
              <a:latin typeface="Times New Roman" panose="02020603050405020304" pitchFamily="18" charset="0"/>
              <a:cs typeface="Times New Roman" panose="02020603050405020304" pitchFamily="18" charset="0"/>
            </a:endParaRPr>
          </a:p>
          <a:p>
            <a:pPr>
              <a:lnSpc>
                <a:spcPts val="2700"/>
              </a:lnSpc>
            </a:pPr>
            <a:endParaRPr lang="en-US" sz="1800" dirty="0">
              <a:latin typeface="Times New Roman" panose="02020603050405020304" pitchFamily="18" charset="0"/>
              <a:cs typeface="Times New Roman" panose="02020603050405020304" pitchFamily="18" charset="0"/>
            </a:endParaRPr>
          </a:p>
        </p:txBody>
      </p:sp>
      <p:sp>
        <p:nvSpPr>
          <p:cNvPr id="8" name="Shape 6"/>
          <p:cNvSpPr/>
          <p:nvPr/>
        </p:nvSpPr>
        <p:spPr>
          <a:xfrm>
            <a:off x="3051335" y="4217789"/>
            <a:ext cx="10713602" cy="15240"/>
          </a:xfrm>
          <a:prstGeom prst="roundRect">
            <a:avLst>
              <a:gd name="adj" fmla="val 596401"/>
            </a:avLst>
          </a:prstGeom>
          <a:solidFill>
            <a:srgbClr val="FBE2D1"/>
          </a:solidFill>
          <a:ln/>
        </p:spPr>
      </p:sp>
      <p:sp>
        <p:nvSpPr>
          <p:cNvPr id="9" name="Shape 7"/>
          <p:cNvSpPr/>
          <p:nvPr/>
        </p:nvSpPr>
        <p:spPr>
          <a:xfrm>
            <a:off x="686419" y="4112467"/>
            <a:ext cx="4371856" cy="1593056"/>
          </a:xfrm>
          <a:prstGeom prst="roundRect">
            <a:avLst>
              <a:gd name="adj" fmla="val 5705"/>
            </a:avLst>
          </a:prstGeom>
          <a:solidFill>
            <a:schemeClr val="bg2">
              <a:lumMod val="90000"/>
            </a:schemeClr>
          </a:solidFill>
          <a:ln w="7620">
            <a:solidFill>
              <a:srgbClr val="E1C8B7"/>
            </a:solidFill>
            <a:prstDash val="solid"/>
          </a:ln>
        </p:spPr>
      </p:sp>
      <p:sp>
        <p:nvSpPr>
          <p:cNvPr id="10" name="Text 8"/>
          <p:cNvSpPr/>
          <p:nvPr/>
        </p:nvSpPr>
        <p:spPr>
          <a:xfrm>
            <a:off x="2791063" y="4947404"/>
            <a:ext cx="304325" cy="380405"/>
          </a:xfrm>
          <a:prstGeom prst="rect">
            <a:avLst/>
          </a:prstGeom>
          <a:noFill/>
          <a:ln/>
        </p:spPr>
        <p:txBody>
          <a:bodyPr wrap="none" lIns="0" tIns="0" rIns="0" bIns="0" rtlCol="0" anchor="t"/>
          <a:lstStyle/>
          <a:p>
            <a:pPr algn="ctr">
              <a:lnSpc>
                <a:spcPts val="3800"/>
              </a:lnSpc>
            </a:pPr>
            <a:r>
              <a:rPr lang="en-US" sz="2300" dirty="0">
                <a:solidFill>
                  <a:srgbClr val="000000"/>
                </a:solidFill>
                <a:latin typeface="Bitter Medium" pitchFamily="34" charset="0"/>
                <a:ea typeface="Bitter Medium" pitchFamily="34" charset="-122"/>
                <a:cs typeface="Bitter Medium" pitchFamily="34" charset="-120"/>
              </a:rPr>
              <a:t>2</a:t>
            </a:r>
            <a:endParaRPr lang="en-US" sz="2300" dirty="0"/>
          </a:p>
        </p:txBody>
      </p:sp>
      <p:sp>
        <p:nvSpPr>
          <p:cNvPr id="11" name="Text 9"/>
          <p:cNvSpPr/>
          <p:nvPr/>
        </p:nvSpPr>
        <p:spPr>
          <a:xfrm>
            <a:off x="5237322" y="3911606"/>
            <a:ext cx="3185278" cy="338138"/>
          </a:xfrm>
          <a:prstGeom prst="rect">
            <a:avLst/>
          </a:prstGeom>
          <a:noFill/>
          <a:ln/>
        </p:spPr>
        <p:txBody>
          <a:bodyPr wrap="none" lIns="0" tIns="0" rIns="0" bIns="0" rtlCol="0" anchor="t"/>
          <a:lstStyle/>
          <a:p>
            <a:pPr>
              <a:lnSpc>
                <a:spcPts val="2650"/>
              </a:lnSpc>
            </a:pPr>
            <a:r>
              <a:rPr lang="en-US" sz="2100" dirty="0">
                <a:solidFill>
                  <a:srgbClr val="2B2E3C"/>
                </a:solidFill>
                <a:latin typeface="Bitter Medium" pitchFamily="34" charset="0"/>
                <a:ea typeface="Bitter Medium" pitchFamily="34" charset="-122"/>
                <a:cs typeface="Bitter Medium" pitchFamily="34" charset="-120"/>
              </a:rPr>
              <a:t>Наблюдательный Совет</a:t>
            </a:r>
            <a:endParaRPr lang="en-US" sz="2100" dirty="0"/>
          </a:p>
        </p:txBody>
      </p:sp>
      <p:sp>
        <p:nvSpPr>
          <p:cNvPr id="12" name="Text 10"/>
          <p:cNvSpPr/>
          <p:nvPr/>
        </p:nvSpPr>
        <p:spPr>
          <a:xfrm>
            <a:off x="5282036" y="4260698"/>
            <a:ext cx="8311158" cy="692467"/>
          </a:xfrm>
          <a:prstGeom prst="rect">
            <a:avLst/>
          </a:prstGeom>
          <a:noFill/>
          <a:ln/>
        </p:spPr>
        <p:txBody>
          <a:bodyPr wrap="square" lIns="0" tIns="0" rIns="0" bIns="0" rtlCol="0" anchor="t"/>
          <a:lstStyle/>
          <a:p>
            <a:pPr algn="l"/>
            <a:r>
              <a:rPr lang="en-US" sz="1600" b="1" i="1" dirty="0">
                <a:solidFill>
                  <a:schemeClr val="accent1"/>
                </a:solidFill>
                <a:latin typeface="Times New Roman" panose="02020603050405020304" pitchFamily="18" charset="0"/>
                <a:ea typeface="Open Sans" pitchFamily="34" charset="-122"/>
                <a:cs typeface="Times New Roman" panose="02020603050405020304" pitchFamily="18" charset="0"/>
              </a:rPr>
              <a:t>Коллегиальный совещательный орган</a:t>
            </a:r>
            <a:r>
              <a:rPr lang="ru-RU" sz="1600" b="1" i="1" dirty="0">
                <a:solidFill>
                  <a:schemeClr val="accent1"/>
                </a:solidFill>
                <a:latin typeface="Times New Roman" panose="02020603050405020304" pitchFamily="18" charset="0"/>
                <a:ea typeface="Open Sans" pitchFamily="34" charset="-122"/>
                <a:cs typeface="Times New Roman" panose="02020603050405020304" pitchFamily="18" charset="0"/>
              </a:rPr>
              <a:t>. </a:t>
            </a:r>
            <a:r>
              <a:rPr lang="ru-RU" sz="1600" dirty="0">
                <a:latin typeface="Times New Roman" panose="02020603050405020304" pitchFamily="18" charset="0"/>
                <a:ea typeface="Open Sans" pitchFamily="34" charset="-122"/>
                <a:cs typeface="Times New Roman" panose="02020603050405020304" pitchFamily="18" charset="0"/>
              </a:rPr>
              <a:t>И</a:t>
            </a:r>
            <a:r>
              <a:rPr lang="en-US" sz="1600" dirty="0">
                <a:latin typeface="Times New Roman" panose="02020603050405020304" pitchFamily="18" charset="0"/>
                <a:ea typeface="Open Sans" pitchFamily="34" charset="-122"/>
                <a:cs typeface="Times New Roman" panose="02020603050405020304" pitchFamily="18" charset="0"/>
              </a:rPr>
              <a:t>збирае</a:t>
            </a:r>
            <a:r>
              <a:rPr lang="ru-RU" sz="1600" dirty="0">
                <a:latin typeface="Times New Roman" panose="02020603050405020304" pitchFamily="18" charset="0"/>
                <a:ea typeface="Open Sans" pitchFamily="34" charset="-122"/>
                <a:cs typeface="Times New Roman" panose="02020603050405020304" pitchFamily="18" charset="0"/>
              </a:rPr>
              <a:t>тся</a:t>
            </a:r>
            <a:r>
              <a:rPr lang="en-US" sz="1600" dirty="0">
                <a:latin typeface="Times New Roman" panose="02020603050405020304" pitchFamily="18" charset="0"/>
                <a:ea typeface="Open Sans" pitchFamily="34" charset="-122"/>
                <a:cs typeface="Times New Roman" panose="02020603050405020304" pitchFamily="18" charset="0"/>
              </a:rPr>
              <a:t> Общим собранием Учредителей</a:t>
            </a:r>
            <a:r>
              <a:rPr lang="ru-RU" sz="1600" dirty="0">
                <a:latin typeface="Times New Roman" panose="02020603050405020304" pitchFamily="18" charset="0"/>
                <a:ea typeface="Open Sans" pitchFamily="34" charset="-122"/>
                <a:cs typeface="Times New Roman" panose="02020603050405020304" pitchFamily="18" charset="0"/>
              </a:rPr>
              <a:t> на 5 лет, дает </a:t>
            </a:r>
            <a:r>
              <a:rPr lang="ru-RU" sz="1600" b="0" i="0" u="none" strike="noStrike" baseline="0" dirty="0">
                <a:latin typeface="Times New Roman" panose="02020603050405020304" pitchFamily="18" charset="0"/>
                <a:cs typeface="Times New Roman" panose="02020603050405020304" pitchFamily="18" charset="0"/>
              </a:rPr>
              <a:t>рекомендации по программным направлениям деятельности Организации, вырабатывает экспертные мнения по актуальным вопросам паллиативной помощи, подготавлива</a:t>
            </a:r>
            <a:r>
              <a:rPr lang="ru-RU" sz="1600" dirty="0">
                <a:latin typeface="Times New Roman" panose="02020603050405020304" pitchFamily="18" charset="0"/>
                <a:cs typeface="Times New Roman" panose="02020603050405020304" pitchFamily="18" charset="0"/>
              </a:rPr>
              <a:t>ет</a:t>
            </a:r>
            <a:r>
              <a:rPr lang="ru-RU" sz="1600" b="0" i="0" u="none" strike="noStrike" baseline="0" dirty="0">
                <a:latin typeface="Times New Roman" panose="02020603050405020304" pitchFamily="18" charset="0"/>
                <a:cs typeface="Times New Roman" panose="02020603050405020304" pitchFamily="18" charset="0"/>
              </a:rPr>
              <a:t> и рассматривает предложения по важным вопросам деятельности организации в соответствии с Положением о Наблюдательном Совете</a:t>
            </a:r>
          </a:p>
        </p:txBody>
      </p:sp>
      <p:sp>
        <p:nvSpPr>
          <p:cNvPr id="13" name="Shape 11"/>
          <p:cNvSpPr/>
          <p:nvPr/>
        </p:nvSpPr>
        <p:spPr>
          <a:xfrm>
            <a:off x="5237322" y="5918954"/>
            <a:ext cx="8527613" cy="15240"/>
          </a:xfrm>
          <a:prstGeom prst="roundRect">
            <a:avLst>
              <a:gd name="adj" fmla="val 596401"/>
            </a:avLst>
          </a:prstGeom>
          <a:solidFill>
            <a:srgbClr val="FBE2D1"/>
          </a:solidFill>
          <a:ln/>
        </p:spPr>
      </p:sp>
      <p:sp>
        <p:nvSpPr>
          <p:cNvPr id="14" name="Shape 12"/>
          <p:cNvSpPr/>
          <p:nvPr/>
        </p:nvSpPr>
        <p:spPr>
          <a:xfrm>
            <a:off x="686419" y="6276261"/>
            <a:ext cx="6557843" cy="1593056"/>
          </a:xfrm>
          <a:prstGeom prst="roundRect">
            <a:avLst>
              <a:gd name="adj" fmla="val 5705"/>
            </a:avLst>
          </a:prstGeom>
          <a:solidFill>
            <a:schemeClr val="tx2">
              <a:lumMod val="20000"/>
              <a:lumOff val="80000"/>
            </a:schemeClr>
          </a:solidFill>
          <a:ln w="7620">
            <a:solidFill>
              <a:srgbClr val="E1C8B7"/>
            </a:solidFill>
            <a:prstDash val="solid"/>
          </a:ln>
        </p:spPr>
      </p:sp>
      <p:sp>
        <p:nvSpPr>
          <p:cNvPr id="15" name="Text 13"/>
          <p:cNvSpPr/>
          <p:nvPr/>
        </p:nvSpPr>
        <p:spPr>
          <a:xfrm>
            <a:off x="3884057" y="6648570"/>
            <a:ext cx="304325" cy="380405"/>
          </a:xfrm>
          <a:prstGeom prst="rect">
            <a:avLst/>
          </a:prstGeom>
          <a:noFill/>
          <a:ln/>
        </p:spPr>
        <p:txBody>
          <a:bodyPr wrap="none" lIns="0" tIns="0" rIns="0" bIns="0" rtlCol="0" anchor="t"/>
          <a:lstStyle/>
          <a:p>
            <a:pPr algn="ctr">
              <a:lnSpc>
                <a:spcPts val="3800"/>
              </a:lnSpc>
            </a:pPr>
            <a:r>
              <a:rPr lang="en-US" sz="2300" dirty="0">
                <a:solidFill>
                  <a:srgbClr val="000000"/>
                </a:solidFill>
                <a:latin typeface="Bitter Medium" pitchFamily="34" charset="0"/>
                <a:ea typeface="Bitter Medium" pitchFamily="34" charset="-122"/>
                <a:cs typeface="Bitter Medium" pitchFamily="34" charset="-120"/>
              </a:rPr>
              <a:t>3</a:t>
            </a:r>
            <a:endParaRPr lang="en-US" sz="2300" dirty="0"/>
          </a:p>
        </p:txBody>
      </p:sp>
      <p:sp>
        <p:nvSpPr>
          <p:cNvPr id="16" name="Text 14"/>
          <p:cNvSpPr/>
          <p:nvPr/>
        </p:nvSpPr>
        <p:spPr>
          <a:xfrm>
            <a:off x="7531536" y="6107192"/>
            <a:ext cx="2705101" cy="338138"/>
          </a:xfrm>
          <a:prstGeom prst="rect">
            <a:avLst/>
          </a:prstGeom>
          <a:noFill/>
          <a:ln/>
        </p:spPr>
        <p:txBody>
          <a:bodyPr wrap="none" lIns="0" tIns="0" rIns="0" bIns="0" rtlCol="0" anchor="t"/>
          <a:lstStyle/>
          <a:p>
            <a:pPr>
              <a:lnSpc>
                <a:spcPts val="2650"/>
              </a:lnSpc>
            </a:pPr>
            <a:r>
              <a:rPr lang="en-US" sz="2100" dirty="0">
                <a:solidFill>
                  <a:srgbClr val="2B2E3C"/>
                </a:solidFill>
                <a:latin typeface="Bitter Medium" pitchFamily="34" charset="0"/>
                <a:ea typeface="Bitter Medium" pitchFamily="34" charset="-122"/>
                <a:cs typeface="Bitter Medium" pitchFamily="34" charset="-120"/>
              </a:rPr>
              <a:t>Директор</a:t>
            </a:r>
            <a:endParaRPr lang="en-US" sz="2100" dirty="0"/>
          </a:p>
        </p:txBody>
      </p:sp>
      <p:sp>
        <p:nvSpPr>
          <p:cNvPr id="17" name="Text 15"/>
          <p:cNvSpPr/>
          <p:nvPr/>
        </p:nvSpPr>
        <p:spPr>
          <a:xfrm>
            <a:off x="7531536" y="6492538"/>
            <a:ext cx="6557842" cy="692467"/>
          </a:xfrm>
          <a:prstGeom prst="rect">
            <a:avLst/>
          </a:prstGeom>
          <a:noFill/>
          <a:ln/>
        </p:spPr>
        <p:txBody>
          <a:bodyPr wrap="square" lIns="0" tIns="0" rIns="0" bIns="0" rtlCol="0" anchor="t"/>
          <a:lstStyle/>
          <a:p>
            <a:pPr algn="l"/>
            <a:r>
              <a:rPr lang="en-US" sz="1600" b="1" i="1" dirty="0">
                <a:solidFill>
                  <a:schemeClr val="accent1"/>
                </a:solidFill>
                <a:latin typeface="Times New Roman" panose="02020603050405020304" pitchFamily="18" charset="0"/>
                <a:ea typeface="Open Sans" pitchFamily="34" charset="-122"/>
                <a:cs typeface="Times New Roman" panose="02020603050405020304" pitchFamily="18" charset="0"/>
              </a:rPr>
              <a:t>Единоличный исполнительный орган</a:t>
            </a:r>
            <a:r>
              <a:rPr lang="ru-RU" sz="1600" b="1" i="1" dirty="0">
                <a:solidFill>
                  <a:schemeClr val="accent1"/>
                </a:solidFill>
                <a:latin typeface="Times New Roman" panose="02020603050405020304" pitchFamily="18" charset="0"/>
                <a:ea typeface="Open Sans" pitchFamily="34" charset="-122"/>
                <a:cs typeface="Times New Roman" panose="02020603050405020304" pitchFamily="18" charset="0"/>
              </a:rPr>
              <a:t>. </a:t>
            </a:r>
            <a:r>
              <a:rPr lang="ru-RU" sz="1600" dirty="0">
                <a:solidFill>
                  <a:srgbClr val="2B2E3C"/>
                </a:solidFill>
                <a:latin typeface="Times New Roman" panose="02020603050405020304" pitchFamily="18" charset="0"/>
                <a:ea typeface="Open Sans" pitchFamily="34" charset="-122"/>
                <a:cs typeface="Times New Roman" panose="02020603050405020304" pitchFamily="18" charset="0"/>
              </a:rPr>
              <a:t>Н</a:t>
            </a:r>
            <a:r>
              <a:rPr lang="en-US" sz="1600" dirty="0">
                <a:solidFill>
                  <a:srgbClr val="2B2E3C"/>
                </a:solidFill>
                <a:latin typeface="Times New Roman" panose="02020603050405020304" pitchFamily="18" charset="0"/>
                <a:ea typeface="Open Sans" pitchFamily="34" charset="-122"/>
                <a:cs typeface="Times New Roman" panose="02020603050405020304" pitchFamily="18" charset="0"/>
              </a:rPr>
              <a:t>азначается Общим собранием Учредителей на 5 лет</a:t>
            </a:r>
            <a:r>
              <a:rPr lang="ru-RU" sz="1600" dirty="0">
                <a:solidFill>
                  <a:srgbClr val="2B2E3C"/>
                </a:solidFill>
                <a:latin typeface="Times New Roman" panose="02020603050405020304" pitchFamily="18" charset="0"/>
                <a:ea typeface="Open Sans" pitchFamily="34" charset="-122"/>
                <a:cs typeface="Times New Roman" panose="02020603050405020304" pitchFamily="18" charset="0"/>
              </a:rPr>
              <a:t>, </a:t>
            </a:r>
            <a:r>
              <a:rPr lang="ru-RU" sz="1600" b="0" i="0" u="none" strike="noStrike" baseline="0" dirty="0">
                <a:solidFill>
                  <a:srgbClr val="000000"/>
                </a:solidFill>
                <a:latin typeface="Times New Roman" panose="02020603050405020304" pitchFamily="18" charset="0"/>
              </a:rPr>
              <a:t>осуществляет текущее руководство деятельностью Организации, представляет Организацию перед органами власти и управления в Российской Федерации и за рубежом, а также в отношениях с российскими и иностранными юридическими лицами по вопросам экономической и хозяйственной деятельности</a:t>
            </a:r>
          </a:p>
        </p:txBody>
      </p:sp>
      <p:sp>
        <p:nvSpPr>
          <p:cNvPr id="20" name="TextBox 19">
            <a:extLst>
              <a:ext uri="{FF2B5EF4-FFF2-40B4-BE49-F238E27FC236}">
                <a16:creationId xmlns:a16="http://schemas.microsoft.com/office/drawing/2014/main" id="{CA6D1F45-4B9C-4FD5-867D-A5DEDE57BD43}"/>
              </a:ext>
            </a:extLst>
          </p:cNvPr>
          <p:cNvSpPr txBox="1"/>
          <p:nvPr/>
        </p:nvSpPr>
        <p:spPr>
          <a:xfrm>
            <a:off x="686419" y="1248898"/>
            <a:ext cx="7315200" cy="461665"/>
          </a:xfrm>
          <a:prstGeom prst="rect">
            <a:avLst/>
          </a:prstGeom>
          <a:noFill/>
        </p:spPr>
        <p:txBody>
          <a:bodyPr wrap="square">
            <a:spAutoFit/>
          </a:bodyPr>
          <a:lstStyle/>
          <a:p>
            <a:r>
              <a:rPr lang="ru-RU" sz="2400" b="1" i="1" dirty="0">
                <a:solidFill>
                  <a:schemeClr val="accent1"/>
                </a:solidFill>
                <a:latin typeface="Times New Roman" panose="02020603050405020304" pitchFamily="18" charset="0"/>
                <a:cs typeface="Times New Roman" panose="02020603050405020304" pitchFamily="18" charset="0"/>
              </a:rPr>
              <a:t>Органы управления</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Поток">
  <a:themeElements>
    <a:clrScheme name="Официальная">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Slice</Template>
  <TotalTime>3176</TotalTime>
  <Words>2758</Words>
  <Application>Microsoft Office PowerPoint</Application>
  <PresentationFormat>Произвольный</PresentationFormat>
  <Paragraphs>206</Paragraphs>
  <Slides>15</Slides>
  <Notes>15</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15</vt:i4>
      </vt:variant>
    </vt:vector>
  </HeadingPairs>
  <TitlesOfParts>
    <vt:vector size="24" baseType="lpstr">
      <vt:lpstr>Arial</vt:lpstr>
      <vt:lpstr>Wingdings</vt:lpstr>
      <vt:lpstr>Calibri</vt:lpstr>
      <vt:lpstr>Times New Roman</vt:lpstr>
      <vt:lpstr>Roboto</vt:lpstr>
      <vt:lpstr>Wingdings 2</vt:lpstr>
      <vt:lpstr>Bitter Medium</vt:lpstr>
      <vt:lpstr>Constantia</vt:lpstr>
      <vt:lpstr>Поток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ПК-16</dc:creator>
  <cp:lastModifiedBy>Наталья Деденева</cp:lastModifiedBy>
  <cp:revision>102</cp:revision>
  <dcterms:created xsi:type="dcterms:W3CDTF">2025-08-27T11:59:23Z</dcterms:created>
  <dcterms:modified xsi:type="dcterms:W3CDTF">2026-03-11T13:46:29Z</dcterms:modified>
</cp:coreProperties>
</file>